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8" r:id="rId3"/>
    <p:sldId id="286" r:id="rId4"/>
    <p:sldId id="287" r:id="rId5"/>
    <p:sldId id="288" r:id="rId6"/>
    <p:sldId id="263" r:id="rId7"/>
    <p:sldId id="257" r:id="rId8"/>
    <p:sldId id="259" r:id="rId9"/>
    <p:sldId id="270" r:id="rId10"/>
    <p:sldId id="281" r:id="rId11"/>
    <p:sldId id="280" r:id="rId12"/>
    <p:sldId id="272" r:id="rId13"/>
    <p:sldId id="277" r:id="rId14"/>
    <p:sldId id="278" r:id="rId15"/>
    <p:sldId id="265" r:id="rId16"/>
    <p:sldId id="275" r:id="rId17"/>
    <p:sldId id="273" r:id="rId18"/>
    <p:sldId id="274" r:id="rId19"/>
    <p:sldId id="282" r:id="rId20"/>
    <p:sldId id="276" r:id="rId21"/>
    <p:sldId id="269" r:id="rId22"/>
    <p:sldId id="268" r:id="rId23"/>
    <p:sldId id="266" r:id="rId24"/>
    <p:sldId id="267" r:id="rId25"/>
    <p:sldId id="279" r:id="rId26"/>
    <p:sldId id="262" r:id="rId27"/>
    <p:sldId id="283" r:id="rId28"/>
    <p:sldId id="284" r:id="rId29"/>
    <p:sldId id="290" r:id="rId30"/>
    <p:sldId id="291" r:id="rId31"/>
    <p:sldId id="292" r:id="rId32"/>
    <p:sldId id="264"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5"/>
    <p:restoredTop sz="86520"/>
  </p:normalViewPr>
  <p:slideViewPr>
    <p:cSldViewPr snapToGrid="0" snapToObjects="1">
      <p:cViewPr varScale="1">
        <p:scale>
          <a:sx n="90" d="100"/>
          <a:sy n="90" d="100"/>
        </p:scale>
        <p:origin x="528" y="192"/>
      </p:cViewPr>
      <p:guideLst/>
    </p:cSldViewPr>
  </p:slideViewPr>
  <p:outlineViewPr>
    <p:cViewPr>
      <p:scale>
        <a:sx n="33" d="100"/>
        <a:sy n="33" d="100"/>
      </p:scale>
      <p:origin x="0" y="-8944"/>
    </p:cViewPr>
  </p:outlineViewPr>
  <p:notesTextViewPr>
    <p:cViewPr>
      <p:scale>
        <a:sx n="1" d="1"/>
        <a:sy n="1" d="1"/>
      </p:scale>
      <p:origin x="0" y="0"/>
    </p:cViewPr>
  </p:notesTextViewPr>
  <p:notesViewPr>
    <p:cSldViewPr snapToGrid="0" snapToObjects="1">
      <p:cViewPr varScale="1">
        <p:scale>
          <a:sx n="80" d="100"/>
          <a:sy n="80" d="100"/>
        </p:scale>
        <p:origin x="340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79DA0A-9A93-F240-9C80-A694E4A36A58}" type="doc">
      <dgm:prSet loTypeId="urn:microsoft.com/office/officeart/2008/layout/LinedList" loCatId="" qsTypeId="urn:microsoft.com/office/officeart/2005/8/quickstyle/simple5" qsCatId="simple" csTypeId="urn:microsoft.com/office/officeart/2005/8/colors/accent1_2" csCatId="accent1" phldr="1"/>
      <dgm:spPr/>
      <dgm:t>
        <a:bodyPr/>
        <a:lstStyle/>
        <a:p>
          <a:endParaRPr lang="en-US"/>
        </a:p>
      </dgm:t>
    </dgm:pt>
    <dgm:pt modelId="{C8DD4A40-D28E-2B4E-82F0-4B7B26621CA1}">
      <dgm:prSet phldrT="[Text]" custT="1"/>
      <dgm:spPr/>
      <dgm:t>
        <a:bodyPr anchor="ctr"/>
        <a:lstStyle/>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Movie review dataset </a:t>
          </a:r>
        </a:p>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50K reviews</a:t>
          </a: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endParaRPr lang="en-US" sz="2400" b="0" i="0" dirty="0">
            <a:latin typeface="Helvetica Neue Thin" panose="020B0403020202020204" pitchFamily="34" charset="0"/>
            <a:ea typeface="Helvetica Neue Thin" panose="020B0403020202020204" pitchFamily="34" charset="0"/>
            <a:cs typeface="Futura Medium" panose="020B0602020204020303" pitchFamily="34" charset="-79"/>
          </a:endParaRPr>
        </a:p>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Amazon Laptop review dataset</a:t>
          </a:r>
        </a:p>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40K+ reviews</a:t>
          </a:r>
        </a:p>
      </dgm:t>
    </dgm:pt>
    <dgm:pt modelId="{0103B906-323E-F340-843E-992F02A0B6BB}" type="parTrans" cxnId="{DC6048A1-9BA5-3A41-925A-8F5C4C42B22C}">
      <dgm:prSet/>
      <dgm:spPr/>
      <dgm:t>
        <a:bodyPr/>
        <a:lstStyle/>
        <a:p>
          <a:endParaRPr lang="en-US"/>
        </a:p>
      </dgm:t>
    </dgm:pt>
    <dgm:pt modelId="{ACD4B6AC-CCCE-7A4A-9B57-4C08C0A26BF0}" type="sibTrans" cxnId="{DC6048A1-9BA5-3A41-925A-8F5C4C42B22C}">
      <dgm:prSet/>
      <dgm:spPr/>
      <dgm:t>
        <a:bodyPr/>
        <a:lstStyle/>
        <a:p>
          <a:endParaRPr lang="en-US"/>
        </a:p>
      </dgm:t>
    </dgm:pt>
    <dgm:pt modelId="{DECE0348-5168-0C43-9E61-CF57C83CEDEE}">
      <dgm:prSet custT="1"/>
      <dgm:spPr/>
      <dgm:t>
        <a:bodyPr anchor="ctr"/>
        <a:lstStyle/>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Cleanup and </a:t>
          </a:r>
        </a:p>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pre-processing</a:t>
          </a:r>
        </a:p>
      </dgm:t>
    </dgm:pt>
    <dgm:pt modelId="{F03D3B41-8A5A-7940-B798-91CA3A9EB26F}" type="parTrans" cxnId="{02073B66-8FC4-8544-AE6D-8CEC3BC62359}">
      <dgm:prSet/>
      <dgm:spPr/>
      <dgm:t>
        <a:bodyPr/>
        <a:lstStyle/>
        <a:p>
          <a:endParaRPr lang="en-US"/>
        </a:p>
      </dgm:t>
    </dgm:pt>
    <dgm:pt modelId="{A7BD573E-3869-6B4B-BB39-DB6FCE7F2D8A}" type="sibTrans" cxnId="{02073B66-8FC4-8544-AE6D-8CEC3BC62359}">
      <dgm:prSet/>
      <dgm:spPr/>
      <dgm:t>
        <a:bodyPr/>
        <a:lstStyle/>
        <a:p>
          <a:endParaRPr lang="en-US"/>
        </a:p>
      </dgm:t>
    </dgm:pt>
    <dgm:pt modelId="{DB7E026A-163F-F645-9F20-8160BDA92ED4}">
      <dgm:prSet custT="1"/>
      <dgm:spPr/>
      <dgm:t>
        <a:bodyPr anchor="ctr"/>
        <a:lstStyle/>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Word and Document embeddings</a:t>
          </a:r>
        </a:p>
      </dgm:t>
    </dgm:pt>
    <dgm:pt modelId="{26CAE5A1-1159-2A46-AF0C-AAE1817D5F50}" type="parTrans" cxnId="{8D0EBE8D-8E4F-CE42-90DC-1DF4CA267352}">
      <dgm:prSet/>
      <dgm:spPr/>
      <dgm:t>
        <a:bodyPr/>
        <a:lstStyle/>
        <a:p>
          <a:endParaRPr lang="en-US"/>
        </a:p>
      </dgm:t>
    </dgm:pt>
    <dgm:pt modelId="{BE9BA720-C414-A94B-9BF9-946567C40761}" type="sibTrans" cxnId="{8D0EBE8D-8E4F-CE42-90DC-1DF4CA267352}">
      <dgm:prSet/>
      <dgm:spPr/>
      <dgm:t>
        <a:bodyPr/>
        <a:lstStyle/>
        <a:p>
          <a:endParaRPr lang="en-US"/>
        </a:p>
      </dgm:t>
    </dgm:pt>
    <dgm:pt modelId="{2E365701-FBBB-F84E-B660-50545F8675C1}">
      <dgm:prSet custT="1"/>
      <dgm:spPr/>
      <dgm:t>
        <a:bodyPr anchor="t"/>
        <a:lstStyle/>
        <a:p>
          <a:pPr algn="ct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Logistic regression, </a:t>
          </a:r>
          <a:r>
            <a:rPr lang="en-US" sz="2400" b="0" i="0" dirty="0" err="1">
              <a:latin typeface="Helvetica Neue Thin" panose="020B0403020202020204" pitchFamily="34" charset="0"/>
              <a:ea typeface="Helvetica Neue Thin" panose="020B0403020202020204" pitchFamily="34" charset="0"/>
              <a:cs typeface="Futura Medium" panose="020B0602020204020303" pitchFamily="34" charset="-79"/>
            </a:rPr>
            <a:t>XGBoost</a:t>
          </a: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 SVM etc.</a:t>
          </a:r>
        </a:p>
      </dgm:t>
    </dgm:pt>
    <dgm:pt modelId="{BC87C4A5-08C2-1D44-90A5-42D7395C94F4}" type="parTrans" cxnId="{92DA9F81-6592-384C-9ECE-75C77A15EA6F}">
      <dgm:prSet/>
      <dgm:spPr/>
      <dgm:t>
        <a:bodyPr/>
        <a:lstStyle/>
        <a:p>
          <a:endParaRPr lang="en-US"/>
        </a:p>
      </dgm:t>
    </dgm:pt>
    <dgm:pt modelId="{82D94ADC-9338-7F46-ACDC-B505E1A07827}" type="sibTrans" cxnId="{92DA9F81-6592-384C-9ECE-75C77A15EA6F}">
      <dgm:prSet/>
      <dgm:spPr/>
      <dgm:t>
        <a:bodyPr/>
        <a:lstStyle/>
        <a:p>
          <a:endParaRPr lang="en-US"/>
        </a:p>
      </dgm:t>
    </dgm:pt>
    <dgm:pt modelId="{DD9F4BC0-61E2-804F-A364-624C971E96A1}">
      <dgm:prSet custT="1"/>
      <dgm:spPr/>
      <dgm:t>
        <a:bodyPr anchor="ctr"/>
        <a:lstStyle/>
        <a:p>
          <a:pPr algn="ctr"/>
          <a:r>
            <a:rPr lang="en-US" sz="2400" b="0" i="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 word embeddings</a:t>
          </a:r>
        </a:p>
      </dgm:t>
    </dgm:pt>
    <dgm:pt modelId="{4E6BA2A8-70A2-5F47-A4DE-0C98DAEFE284}" type="parTrans" cxnId="{1630F8B8-69F3-9948-8724-ED5A97778465}">
      <dgm:prSet/>
      <dgm:spPr/>
      <dgm:t>
        <a:bodyPr/>
        <a:lstStyle/>
        <a:p>
          <a:endParaRPr lang="en-US"/>
        </a:p>
      </dgm:t>
    </dgm:pt>
    <dgm:pt modelId="{C3F7E322-4348-AD47-A995-659AE221A811}" type="sibTrans" cxnId="{1630F8B8-69F3-9948-8724-ED5A97778465}">
      <dgm:prSet/>
      <dgm:spPr/>
      <dgm:t>
        <a:bodyPr/>
        <a:lstStyle/>
        <a:p>
          <a:endParaRPr lang="en-US"/>
        </a:p>
      </dgm:t>
    </dgm:pt>
    <dgm:pt modelId="{666B7AC9-82BB-FC4D-B734-ABD8EF94749E}">
      <dgm:prSet custT="1"/>
      <dgm:spPr/>
      <dgm:t>
        <a:bodyPr anchor="b"/>
        <a:lstStyle/>
        <a:p>
          <a:pPr algn="ctr"/>
          <a:r>
            <a:rPr lang="en-US" sz="2400" b="0" i="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 CNN, </a:t>
          </a:r>
          <a:r>
            <a:rPr lang="en-US" sz="2400" b="0" i="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dirty="0">
              <a:latin typeface="Helvetica Neue Thin" panose="020B0403020202020204" pitchFamily="34" charset="0"/>
              <a:ea typeface="Helvetica Neue Thin" panose="020B0403020202020204" pitchFamily="34" charset="0"/>
              <a:cs typeface="Futura Medium" panose="020B0602020204020303" pitchFamily="34" charset="-79"/>
            </a:rPr>
            <a:t> Bidirectional LSTM </a:t>
          </a:r>
        </a:p>
      </dgm:t>
    </dgm:pt>
    <dgm:pt modelId="{1E869D1D-9FB6-084A-B660-251B949A7401}" type="parTrans" cxnId="{32021A6E-C70B-9943-B9A0-55843AC4F27D}">
      <dgm:prSet/>
      <dgm:spPr/>
      <dgm:t>
        <a:bodyPr/>
        <a:lstStyle/>
        <a:p>
          <a:endParaRPr lang="en-US"/>
        </a:p>
      </dgm:t>
    </dgm:pt>
    <dgm:pt modelId="{AE4BBE04-665A-4549-893D-10110054E7C9}" type="sibTrans" cxnId="{32021A6E-C70B-9943-B9A0-55843AC4F27D}">
      <dgm:prSet/>
      <dgm:spPr/>
      <dgm:t>
        <a:bodyPr/>
        <a:lstStyle/>
        <a:p>
          <a:endParaRPr lang="en-US"/>
        </a:p>
      </dgm:t>
    </dgm:pt>
    <dgm:pt modelId="{C5FF79C1-81B0-5246-A868-A778EF084D2D}" type="pres">
      <dgm:prSet presAssocID="{9979DA0A-9A93-F240-9C80-A694E4A36A58}" presName="vert0" presStyleCnt="0">
        <dgm:presLayoutVars>
          <dgm:dir/>
          <dgm:animOne val="branch"/>
          <dgm:animLvl val="lvl"/>
        </dgm:presLayoutVars>
      </dgm:prSet>
      <dgm:spPr/>
    </dgm:pt>
    <dgm:pt modelId="{7BEA1BAE-05A7-2A42-BA75-E1FFC9378163}" type="pres">
      <dgm:prSet presAssocID="{C8DD4A40-D28E-2B4E-82F0-4B7B26621CA1}" presName="thickLine" presStyleLbl="alignNode1" presStyleIdx="0" presStyleCnt="1"/>
      <dgm:spPr/>
    </dgm:pt>
    <dgm:pt modelId="{4CA76637-5993-CC48-9861-2D4B9AA7D2A4}" type="pres">
      <dgm:prSet presAssocID="{C8DD4A40-D28E-2B4E-82F0-4B7B26621CA1}" presName="horz1" presStyleCnt="0"/>
      <dgm:spPr/>
    </dgm:pt>
    <dgm:pt modelId="{099B101F-CE0D-B24A-BE3D-2F82BD866C50}" type="pres">
      <dgm:prSet presAssocID="{C8DD4A40-D28E-2B4E-82F0-4B7B26621CA1}" presName="tx1" presStyleLbl="revTx" presStyleIdx="0" presStyleCnt="6" custScaleY="55797" custLinFactNeighborX="-105" custLinFactNeighborY="21422"/>
      <dgm:spPr/>
    </dgm:pt>
    <dgm:pt modelId="{FCD1F80B-1512-BB48-A020-F4834045E661}" type="pres">
      <dgm:prSet presAssocID="{C8DD4A40-D28E-2B4E-82F0-4B7B26621CA1}" presName="vert1" presStyleCnt="0"/>
      <dgm:spPr/>
    </dgm:pt>
    <dgm:pt modelId="{E95A5A01-5937-C547-9D57-62B57A1A3489}" type="pres">
      <dgm:prSet presAssocID="{DECE0348-5168-0C43-9E61-CF57C83CEDEE}" presName="vertSpace2a" presStyleCnt="0"/>
      <dgm:spPr/>
    </dgm:pt>
    <dgm:pt modelId="{147079B9-D51C-4544-99BC-9028689BB59C}" type="pres">
      <dgm:prSet presAssocID="{DECE0348-5168-0C43-9E61-CF57C83CEDEE}" presName="horz2" presStyleCnt="0"/>
      <dgm:spPr/>
    </dgm:pt>
    <dgm:pt modelId="{8C2A3C6F-7519-0548-BBD8-E334DBF466C9}" type="pres">
      <dgm:prSet presAssocID="{DECE0348-5168-0C43-9E61-CF57C83CEDEE}" presName="horzSpace2" presStyleCnt="0"/>
      <dgm:spPr/>
    </dgm:pt>
    <dgm:pt modelId="{E956318C-5F12-894A-A02E-B0C38B134938}" type="pres">
      <dgm:prSet presAssocID="{DECE0348-5168-0C43-9E61-CF57C83CEDEE}" presName="tx2" presStyleLbl="revTx" presStyleIdx="1" presStyleCnt="6" custScaleY="24543" custLinFactNeighborX="-1506" custLinFactNeighborY="7664"/>
      <dgm:spPr/>
    </dgm:pt>
    <dgm:pt modelId="{1BD637AA-AA9C-8E44-A671-3C0D714579E4}" type="pres">
      <dgm:prSet presAssocID="{DECE0348-5168-0C43-9E61-CF57C83CEDEE}" presName="vert2" presStyleCnt="0"/>
      <dgm:spPr/>
    </dgm:pt>
    <dgm:pt modelId="{07C74B44-D646-6A40-9F68-5AFB3A083E64}" type="pres">
      <dgm:prSet presAssocID="{DB7E026A-163F-F645-9F20-8160BDA92ED4}" presName="horz3" presStyleCnt="0"/>
      <dgm:spPr/>
    </dgm:pt>
    <dgm:pt modelId="{5654E77A-AF89-3D40-AEFF-3DFB1A351AC5}" type="pres">
      <dgm:prSet presAssocID="{DB7E026A-163F-F645-9F20-8160BDA92ED4}" presName="horzSpace3" presStyleCnt="0"/>
      <dgm:spPr/>
    </dgm:pt>
    <dgm:pt modelId="{46607584-4637-DF49-B612-2533B9330D98}" type="pres">
      <dgm:prSet presAssocID="{DB7E026A-163F-F645-9F20-8160BDA92ED4}" presName="tx3" presStyleLbl="revTx" presStyleIdx="2" presStyleCnt="6" custScaleY="35660" custLinFactNeighborX="423" custLinFactNeighborY="7848"/>
      <dgm:spPr/>
    </dgm:pt>
    <dgm:pt modelId="{BC3D0201-73DB-6D46-993A-4FAE6AA914CE}" type="pres">
      <dgm:prSet presAssocID="{DB7E026A-163F-F645-9F20-8160BDA92ED4}" presName="vert3" presStyleCnt="0"/>
      <dgm:spPr/>
    </dgm:pt>
    <dgm:pt modelId="{C5704EA2-7AA9-0B4B-98C9-BE06E1258465}" type="pres">
      <dgm:prSet presAssocID="{2E365701-FBBB-F84E-B660-50545F8675C1}" presName="horz4" presStyleCnt="0"/>
      <dgm:spPr/>
    </dgm:pt>
    <dgm:pt modelId="{D7936628-BD7B-9444-814B-489AA361C4D3}" type="pres">
      <dgm:prSet presAssocID="{2E365701-FBBB-F84E-B660-50545F8675C1}" presName="horzSpace4" presStyleCnt="0"/>
      <dgm:spPr/>
    </dgm:pt>
    <dgm:pt modelId="{51242708-07FB-A14B-A990-2E3491A87CB1}" type="pres">
      <dgm:prSet presAssocID="{2E365701-FBBB-F84E-B660-50545F8675C1}" presName="tx4" presStyleLbl="revTx" presStyleIdx="3" presStyleCnt="6" custScaleX="109262" custScaleY="97323" custLinFactNeighborX="-47424" custLinFactNeighborY="-3495">
        <dgm:presLayoutVars>
          <dgm:bulletEnabled val="1"/>
        </dgm:presLayoutVars>
      </dgm:prSet>
      <dgm:spPr/>
    </dgm:pt>
    <dgm:pt modelId="{AE07B413-187A-0F43-9B0D-22891EB71B86}" type="pres">
      <dgm:prSet presAssocID="{BE9BA720-C414-A94B-9BF9-946567C40761}" presName="thinLine3" presStyleLbl="callout" presStyleIdx="0" presStyleCnt="2"/>
      <dgm:spPr/>
    </dgm:pt>
    <dgm:pt modelId="{F130609C-1A81-7D4D-9EA2-D0A789A61D2E}" type="pres">
      <dgm:prSet presAssocID="{DD9F4BC0-61E2-804F-A364-624C971E96A1}" presName="horz3" presStyleCnt="0"/>
      <dgm:spPr/>
    </dgm:pt>
    <dgm:pt modelId="{471B9861-D9E0-8B49-84FC-C1412A3A60CB}" type="pres">
      <dgm:prSet presAssocID="{DD9F4BC0-61E2-804F-A364-624C971E96A1}" presName="horzSpace3" presStyleCnt="0"/>
      <dgm:spPr/>
    </dgm:pt>
    <dgm:pt modelId="{16A60ED1-FDA0-B941-AE53-4F83A47ABA5B}" type="pres">
      <dgm:prSet presAssocID="{DD9F4BC0-61E2-804F-A364-624C971E96A1}" presName="tx3" presStyleLbl="revTx" presStyleIdx="4" presStyleCnt="6" custScaleY="30537" custLinFactNeighborX="2344" custLinFactNeighborY="53359"/>
      <dgm:spPr/>
    </dgm:pt>
    <dgm:pt modelId="{188DE344-DF36-064F-9969-7AE68E2F0624}" type="pres">
      <dgm:prSet presAssocID="{DD9F4BC0-61E2-804F-A364-624C971E96A1}" presName="vert3" presStyleCnt="0"/>
      <dgm:spPr/>
    </dgm:pt>
    <dgm:pt modelId="{A2A419CB-BFF7-A64B-9DF8-78EF5B4A6AB9}" type="pres">
      <dgm:prSet presAssocID="{666B7AC9-82BB-FC4D-B734-ABD8EF94749E}" presName="horz4" presStyleCnt="0"/>
      <dgm:spPr/>
    </dgm:pt>
    <dgm:pt modelId="{81B5FDD0-8039-A14F-9248-35648830342A}" type="pres">
      <dgm:prSet presAssocID="{666B7AC9-82BB-FC4D-B734-ABD8EF94749E}" presName="horzSpace4" presStyleCnt="0"/>
      <dgm:spPr/>
    </dgm:pt>
    <dgm:pt modelId="{4D6293CE-A22E-8B44-A543-1218330CB76D}" type="pres">
      <dgm:prSet presAssocID="{666B7AC9-82BB-FC4D-B734-ABD8EF94749E}" presName="tx4" presStyleLbl="revTx" presStyleIdx="5" presStyleCnt="6" custScaleY="111904" custLinFactNeighborX="26729" custLinFactNeighborY="4902">
        <dgm:presLayoutVars>
          <dgm:bulletEnabled val="1"/>
        </dgm:presLayoutVars>
      </dgm:prSet>
      <dgm:spPr/>
    </dgm:pt>
    <dgm:pt modelId="{FAEBD95F-50E5-B84B-A1F5-1EC9F11D2072}" type="pres">
      <dgm:prSet presAssocID="{DECE0348-5168-0C43-9E61-CF57C83CEDEE}" presName="thinLine2b" presStyleLbl="callout" presStyleIdx="1" presStyleCnt="2"/>
      <dgm:spPr/>
    </dgm:pt>
    <dgm:pt modelId="{CB896ACE-2749-C041-BB0E-66E0FE3D63AE}" type="pres">
      <dgm:prSet presAssocID="{DECE0348-5168-0C43-9E61-CF57C83CEDEE}" presName="vertSpace2b" presStyleCnt="0"/>
      <dgm:spPr/>
    </dgm:pt>
  </dgm:ptLst>
  <dgm:cxnLst>
    <dgm:cxn modelId="{7161CA03-A454-E343-A753-434F83D85793}" type="presOf" srcId="{666B7AC9-82BB-FC4D-B734-ABD8EF94749E}" destId="{4D6293CE-A22E-8B44-A543-1218330CB76D}" srcOrd="0" destOrd="0" presId="urn:microsoft.com/office/officeart/2008/layout/LinedList"/>
    <dgm:cxn modelId="{ECB59136-5F2B-1844-97A2-695749361028}" type="presOf" srcId="{C8DD4A40-D28E-2B4E-82F0-4B7B26621CA1}" destId="{099B101F-CE0D-B24A-BE3D-2F82BD866C50}" srcOrd="0" destOrd="0" presId="urn:microsoft.com/office/officeart/2008/layout/LinedList"/>
    <dgm:cxn modelId="{F277693F-1012-584E-A7F1-9ACEDEAC5DD6}" type="presOf" srcId="{DB7E026A-163F-F645-9F20-8160BDA92ED4}" destId="{46607584-4637-DF49-B612-2533B9330D98}" srcOrd="0" destOrd="0" presId="urn:microsoft.com/office/officeart/2008/layout/LinedList"/>
    <dgm:cxn modelId="{02073B66-8FC4-8544-AE6D-8CEC3BC62359}" srcId="{C8DD4A40-D28E-2B4E-82F0-4B7B26621CA1}" destId="{DECE0348-5168-0C43-9E61-CF57C83CEDEE}" srcOrd="0" destOrd="0" parTransId="{F03D3B41-8A5A-7940-B798-91CA3A9EB26F}" sibTransId="{A7BD573E-3869-6B4B-BB39-DB6FCE7F2D8A}"/>
    <dgm:cxn modelId="{2C08F06B-F99E-6141-B8BE-30844C6D2775}" type="presOf" srcId="{DD9F4BC0-61E2-804F-A364-624C971E96A1}" destId="{16A60ED1-FDA0-B941-AE53-4F83A47ABA5B}" srcOrd="0" destOrd="0" presId="urn:microsoft.com/office/officeart/2008/layout/LinedList"/>
    <dgm:cxn modelId="{32021A6E-C70B-9943-B9A0-55843AC4F27D}" srcId="{DD9F4BC0-61E2-804F-A364-624C971E96A1}" destId="{666B7AC9-82BB-FC4D-B734-ABD8EF94749E}" srcOrd="0" destOrd="0" parTransId="{1E869D1D-9FB6-084A-B660-251B949A7401}" sibTransId="{AE4BBE04-665A-4549-893D-10110054E7C9}"/>
    <dgm:cxn modelId="{D12D5574-8D3B-7249-9C0D-CE1BF5ECFB8C}" type="presOf" srcId="{9979DA0A-9A93-F240-9C80-A694E4A36A58}" destId="{C5FF79C1-81B0-5246-A868-A778EF084D2D}" srcOrd="0" destOrd="0" presId="urn:microsoft.com/office/officeart/2008/layout/LinedList"/>
    <dgm:cxn modelId="{92DA9F81-6592-384C-9ECE-75C77A15EA6F}" srcId="{DB7E026A-163F-F645-9F20-8160BDA92ED4}" destId="{2E365701-FBBB-F84E-B660-50545F8675C1}" srcOrd="0" destOrd="0" parTransId="{BC87C4A5-08C2-1D44-90A5-42D7395C94F4}" sibTransId="{82D94ADC-9338-7F46-ACDC-B505E1A07827}"/>
    <dgm:cxn modelId="{8D0EBE8D-8E4F-CE42-90DC-1DF4CA267352}" srcId="{DECE0348-5168-0C43-9E61-CF57C83CEDEE}" destId="{DB7E026A-163F-F645-9F20-8160BDA92ED4}" srcOrd="0" destOrd="0" parTransId="{26CAE5A1-1159-2A46-AF0C-AAE1817D5F50}" sibTransId="{BE9BA720-C414-A94B-9BF9-946567C40761}"/>
    <dgm:cxn modelId="{DC6048A1-9BA5-3A41-925A-8F5C4C42B22C}" srcId="{9979DA0A-9A93-F240-9C80-A694E4A36A58}" destId="{C8DD4A40-D28E-2B4E-82F0-4B7B26621CA1}" srcOrd="0" destOrd="0" parTransId="{0103B906-323E-F340-843E-992F02A0B6BB}" sibTransId="{ACD4B6AC-CCCE-7A4A-9B57-4C08C0A26BF0}"/>
    <dgm:cxn modelId="{1630F8B8-69F3-9948-8724-ED5A97778465}" srcId="{DECE0348-5168-0C43-9E61-CF57C83CEDEE}" destId="{DD9F4BC0-61E2-804F-A364-624C971E96A1}" srcOrd="1" destOrd="0" parTransId="{4E6BA2A8-70A2-5F47-A4DE-0C98DAEFE284}" sibTransId="{C3F7E322-4348-AD47-A995-659AE221A811}"/>
    <dgm:cxn modelId="{FC846CC0-D3F0-7B47-AE59-4AD07B2A265E}" type="presOf" srcId="{2E365701-FBBB-F84E-B660-50545F8675C1}" destId="{51242708-07FB-A14B-A990-2E3491A87CB1}" srcOrd="0" destOrd="0" presId="urn:microsoft.com/office/officeart/2008/layout/LinedList"/>
    <dgm:cxn modelId="{EA2963FC-86D4-644B-B809-CA244C37286D}" type="presOf" srcId="{DECE0348-5168-0C43-9E61-CF57C83CEDEE}" destId="{E956318C-5F12-894A-A02E-B0C38B134938}" srcOrd="0" destOrd="0" presId="urn:microsoft.com/office/officeart/2008/layout/LinedList"/>
    <dgm:cxn modelId="{689E2900-23B0-954F-B7E0-40F54CCB8E5F}" type="presParOf" srcId="{C5FF79C1-81B0-5246-A868-A778EF084D2D}" destId="{7BEA1BAE-05A7-2A42-BA75-E1FFC9378163}" srcOrd="0" destOrd="0" presId="urn:microsoft.com/office/officeart/2008/layout/LinedList"/>
    <dgm:cxn modelId="{C62CBAC2-3CC5-6747-A357-3FEE628B1C14}" type="presParOf" srcId="{C5FF79C1-81B0-5246-A868-A778EF084D2D}" destId="{4CA76637-5993-CC48-9861-2D4B9AA7D2A4}" srcOrd="1" destOrd="0" presId="urn:microsoft.com/office/officeart/2008/layout/LinedList"/>
    <dgm:cxn modelId="{A2E8492E-A77F-5B40-951D-9630938F4582}" type="presParOf" srcId="{4CA76637-5993-CC48-9861-2D4B9AA7D2A4}" destId="{099B101F-CE0D-B24A-BE3D-2F82BD866C50}" srcOrd="0" destOrd="0" presId="urn:microsoft.com/office/officeart/2008/layout/LinedList"/>
    <dgm:cxn modelId="{C60223D0-E659-3241-A5EB-3621E0B2D96F}" type="presParOf" srcId="{4CA76637-5993-CC48-9861-2D4B9AA7D2A4}" destId="{FCD1F80B-1512-BB48-A020-F4834045E661}" srcOrd="1" destOrd="0" presId="urn:microsoft.com/office/officeart/2008/layout/LinedList"/>
    <dgm:cxn modelId="{34C54643-B56D-1947-BC66-3C6F9BBBDFE9}" type="presParOf" srcId="{FCD1F80B-1512-BB48-A020-F4834045E661}" destId="{E95A5A01-5937-C547-9D57-62B57A1A3489}" srcOrd="0" destOrd="0" presId="urn:microsoft.com/office/officeart/2008/layout/LinedList"/>
    <dgm:cxn modelId="{5F01D462-7669-6D47-AC9F-81DF93C8FEEC}" type="presParOf" srcId="{FCD1F80B-1512-BB48-A020-F4834045E661}" destId="{147079B9-D51C-4544-99BC-9028689BB59C}" srcOrd="1" destOrd="0" presId="urn:microsoft.com/office/officeart/2008/layout/LinedList"/>
    <dgm:cxn modelId="{54A62E88-4526-C34A-A2E6-F1D5BEF69595}" type="presParOf" srcId="{147079B9-D51C-4544-99BC-9028689BB59C}" destId="{8C2A3C6F-7519-0548-BBD8-E334DBF466C9}" srcOrd="0" destOrd="0" presId="urn:microsoft.com/office/officeart/2008/layout/LinedList"/>
    <dgm:cxn modelId="{E5B61B95-DFD2-A940-8F79-9A8BEE8AD381}" type="presParOf" srcId="{147079B9-D51C-4544-99BC-9028689BB59C}" destId="{E956318C-5F12-894A-A02E-B0C38B134938}" srcOrd="1" destOrd="0" presId="urn:microsoft.com/office/officeart/2008/layout/LinedList"/>
    <dgm:cxn modelId="{A1458513-7044-6E43-9C61-2B6801067F21}" type="presParOf" srcId="{147079B9-D51C-4544-99BC-9028689BB59C}" destId="{1BD637AA-AA9C-8E44-A671-3C0D714579E4}" srcOrd="2" destOrd="0" presId="urn:microsoft.com/office/officeart/2008/layout/LinedList"/>
    <dgm:cxn modelId="{B439AAA8-263B-824C-A8D6-8A4FE7C1A10A}" type="presParOf" srcId="{1BD637AA-AA9C-8E44-A671-3C0D714579E4}" destId="{07C74B44-D646-6A40-9F68-5AFB3A083E64}" srcOrd="0" destOrd="0" presId="urn:microsoft.com/office/officeart/2008/layout/LinedList"/>
    <dgm:cxn modelId="{A5AAD2A9-8D23-4A42-9357-3A63936AAFAB}" type="presParOf" srcId="{07C74B44-D646-6A40-9F68-5AFB3A083E64}" destId="{5654E77A-AF89-3D40-AEFF-3DFB1A351AC5}" srcOrd="0" destOrd="0" presId="urn:microsoft.com/office/officeart/2008/layout/LinedList"/>
    <dgm:cxn modelId="{2EB10FAF-3A2E-7D4E-AEF4-0E0D602F33E4}" type="presParOf" srcId="{07C74B44-D646-6A40-9F68-5AFB3A083E64}" destId="{46607584-4637-DF49-B612-2533B9330D98}" srcOrd="1" destOrd="0" presId="urn:microsoft.com/office/officeart/2008/layout/LinedList"/>
    <dgm:cxn modelId="{F4B53BA3-A9A2-E643-A0BD-738863B7EB3F}" type="presParOf" srcId="{07C74B44-D646-6A40-9F68-5AFB3A083E64}" destId="{BC3D0201-73DB-6D46-993A-4FAE6AA914CE}" srcOrd="2" destOrd="0" presId="urn:microsoft.com/office/officeart/2008/layout/LinedList"/>
    <dgm:cxn modelId="{97846277-FF5D-474A-A406-82B0322041AE}" type="presParOf" srcId="{BC3D0201-73DB-6D46-993A-4FAE6AA914CE}" destId="{C5704EA2-7AA9-0B4B-98C9-BE06E1258465}" srcOrd="0" destOrd="0" presId="urn:microsoft.com/office/officeart/2008/layout/LinedList"/>
    <dgm:cxn modelId="{6CA0E8FC-D054-3048-B04B-AC02CBE84B1B}" type="presParOf" srcId="{C5704EA2-7AA9-0B4B-98C9-BE06E1258465}" destId="{D7936628-BD7B-9444-814B-489AA361C4D3}" srcOrd="0" destOrd="0" presId="urn:microsoft.com/office/officeart/2008/layout/LinedList"/>
    <dgm:cxn modelId="{65F0BF00-089B-5848-B11B-ADAFFBBBEB24}" type="presParOf" srcId="{C5704EA2-7AA9-0B4B-98C9-BE06E1258465}" destId="{51242708-07FB-A14B-A990-2E3491A87CB1}" srcOrd="1" destOrd="0" presId="urn:microsoft.com/office/officeart/2008/layout/LinedList"/>
    <dgm:cxn modelId="{03F65668-786D-524F-8075-B1BEFF67562B}" type="presParOf" srcId="{1BD637AA-AA9C-8E44-A671-3C0D714579E4}" destId="{AE07B413-187A-0F43-9B0D-22891EB71B86}" srcOrd="1" destOrd="0" presId="urn:microsoft.com/office/officeart/2008/layout/LinedList"/>
    <dgm:cxn modelId="{222B46B4-D37A-594C-A29C-FEAD0F30CC1B}" type="presParOf" srcId="{1BD637AA-AA9C-8E44-A671-3C0D714579E4}" destId="{F130609C-1A81-7D4D-9EA2-D0A789A61D2E}" srcOrd="2" destOrd="0" presId="urn:microsoft.com/office/officeart/2008/layout/LinedList"/>
    <dgm:cxn modelId="{E6D81E69-8EE4-EA4F-8550-04A17891FDCC}" type="presParOf" srcId="{F130609C-1A81-7D4D-9EA2-D0A789A61D2E}" destId="{471B9861-D9E0-8B49-84FC-C1412A3A60CB}" srcOrd="0" destOrd="0" presId="urn:microsoft.com/office/officeart/2008/layout/LinedList"/>
    <dgm:cxn modelId="{FB88B046-FA2A-FF42-A536-E992BD36F4FF}" type="presParOf" srcId="{F130609C-1A81-7D4D-9EA2-D0A789A61D2E}" destId="{16A60ED1-FDA0-B941-AE53-4F83A47ABA5B}" srcOrd="1" destOrd="0" presId="urn:microsoft.com/office/officeart/2008/layout/LinedList"/>
    <dgm:cxn modelId="{7A752DF9-6B9E-D64E-8040-934713D0B38A}" type="presParOf" srcId="{F130609C-1A81-7D4D-9EA2-D0A789A61D2E}" destId="{188DE344-DF36-064F-9969-7AE68E2F0624}" srcOrd="2" destOrd="0" presId="urn:microsoft.com/office/officeart/2008/layout/LinedList"/>
    <dgm:cxn modelId="{ED0C6935-8F8D-8B42-AC85-50D87D4D5643}" type="presParOf" srcId="{188DE344-DF36-064F-9969-7AE68E2F0624}" destId="{A2A419CB-BFF7-A64B-9DF8-78EF5B4A6AB9}" srcOrd="0" destOrd="0" presId="urn:microsoft.com/office/officeart/2008/layout/LinedList"/>
    <dgm:cxn modelId="{03438AE4-1968-7247-BBDC-E1C8C18E3018}" type="presParOf" srcId="{A2A419CB-BFF7-A64B-9DF8-78EF5B4A6AB9}" destId="{81B5FDD0-8039-A14F-9248-35648830342A}" srcOrd="0" destOrd="0" presId="urn:microsoft.com/office/officeart/2008/layout/LinedList"/>
    <dgm:cxn modelId="{23578E67-3AD9-FF43-9123-4674639EA80B}" type="presParOf" srcId="{A2A419CB-BFF7-A64B-9DF8-78EF5B4A6AB9}" destId="{4D6293CE-A22E-8B44-A543-1218330CB76D}" srcOrd="1" destOrd="0" presId="urn:microsoft.com/office/officeart/2008/layout/LinedList"/>
    <dgm:cxn modelId="{F425E5BE-A502-CC47-98A7-B5ACB9C90A9E}" type="presParOf" srcId="{FCD1F80B-1512-BB48-A020-F4834045E661}" destId="{FAEBD95F-50E5-B84B-A1F5-1EC9F11D2072}" srcOrd="2" destOrd="0" presId="urn:microsoft.com/office/officeart/2008/layout/LinedList"/>
    <dgm:cxn modelId="{25ACDDB7-7F3B-C948-A536-2B630DF2A553}" type="presParOf" srcId="{FCD1F80B-1512-BB48-A020-F4834045E661}" destId="{CB896ACE-2749-C041-BB0E-66E0FE3D63AE}"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4225BB-D05D-A74F-8FD0-6774A3118DE9}"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1CA7A172-D779-E24A-9507-85AC7DA1D70D}">
      <dgm:prSet phldrT="[Text]"/>
      <dgm:spPr/>
      <dgm:t>
        <a:bodyPr/>
        <a:lstStyle/>
        <a:p>
          <a:r>
            <a:rPr lang="en-US" dirty="0"/>
            <a:t>Input</a:t>
          </a:r>
        </a:p>
      </dgm:t>
    </dgm:pt>
    <dgm:pt modelId="{FAB39073-938D-2248-9964-1E0F3D1996A4}" type="parTrans" cxnId="{B7FD85ED-0FD7-4148-B432-465BE6556A1D}">
      <dgm:prSet/>
      <dgm:spPr/>
      <dgm:t>
        <a:bodyPr/>
        <a:lstStyle/>
        <a:p>
          <a:endParaRPr lang="en-US"/>
        </a:p>
      </dgm:t>
    </dgm:pt>
    <dgm:pt modelId="{5AB659D6-D7BF-2945-A9D4-AAC548D29166}" type="sibTrans" cxnId="{B7FD85ED-0FD7-4148-B432-465BE6556A1D}">
      <dgm:prSet/>
      <dgm:spPr/>
      <dgm:t>
        <a:bodyPr/>
        <a:lstStyle/>
        <a:p>
          <a:endParaRPr lang="en-US"/>
        </a:p>
      </dgm:t>
    </dgm:pt>
    <dgm:pt modelId="{B0F893D3-71B5-9848-A1C5-81C22EB80824}">
      <dgm:prSet phldrT="[Text]"/>
      <dgm:spPr/>
      <dgm:t>
        <a:bodyPr/>
        <a:lstStyle/>
        <a:p>
          <a:r>
            <a:rPr lang="en-US" dirty="0"/>
            <a:t>Review string</a:t>
          </a:r>
        </a:p>
      </dgm:t>
    </dgm:pt>
    <dgm:pt modelId="{55CE61A5-7D43-B84D-8C8E-443021859CFD}" type="parTrans" cxnId="{8F2A7387-9428-0A47-8B97-9D93C09329CD}">
      <dgm:prSet/>
      <dgm:spPr/>
      <dgm:t>
        <a:bodyPr/>
        <a:lstStyle/>
        <a:p>
          <a:endParaRPr lang="en-US"/>
        </a:p>
      </dgm:t>
    </dgm:pt>
    <dgm:pt modelId="{81B53DFA-7D77-364D-B1FA-41EB34CD8BA1}" type="sibTrans" cxnId="{8F2A7387-9428-0A47-8B97-9D93C09329CD}">
      <dgm:prSet/>
      <dgm:spPr/>
      <dgm:t>
        <a:bodyPr/>
        <a:lstStyle/>
        <a:p>
          <a:endParaRPr lang="en-US"/>
        </a:p>
      </dgm:t>
    </dgm:pt>
    <dgm:pt modelId="{AEAC0BA7-15C8-7D45-A09B-F11829B505FB}">
      <dgm:prSet phldrT="[Text]"/>
      <dgm:spPr/>
      <dgm:t>
        <a:bodyPr/>
        <a:lstStyle/>
        <a:p>
          <a:r>
            <a:rPr lang="en-US" dirty="0"/>
            <a:t>Remove</a:t>
          </a:r>
        </a:p>
      </dgm:t>
    </dgm:pt>
    <dgm:pt modelId="{A666BED2-8B69-0042-952D-267A06456C60}" type="parTrans" cxnId="{C5CC9EE1-4DB6-B64F-8F01-0107EAA71172}">
      <dgm:prSet/>
      <dgm:spPr/>
      <dgm:t>
        <a:bodyPr/>
        <a:lstStyle/>
        <a:p>
          <a:endParaRPr lang="en-US"/>
        </a:p>
      </dgm:t>
    </dgm:pt>
    <dgm:pt modelId="{C552AAD1-D660-464E-A24E-62ACA3210B5C}" type="sibTrans" cxnId="{C5CC9EE1-4DB6-B64F-8F01-0107EAA71172}">
      <dgm:prSet/>
      <dgm:spPr/>
      <dgm:t>
        <a:bodyPr/>
        <a:lstStyle/>
        <a:p>
          <a:endParaRPr lang="en-US"/>
        </a:p>
      </dgm:t>
    </dgm:pt>
    <dgm:pt modelId="{0BD38A58-8496-F543-A479-BF0DB47AD748}">
      <dgm:prSet phldrT="[Text]"/>
      <dgm:spPr/>
      <dgm:t>
        <a:bodyPr/>
        <a:lstStyle/>
        <a:p>
          <a:r>
            <a:rPr lang="en-US" dirty="0"/>
            <a:t>HTML tags, URLs</a:t>
          </a:r>
        </a:p>
      </dgm:t>
    </dgm:pt>
    <dgm:pt modelId="{BAD0EDDD-B117-4048-9625-1036AEC52AD2}" type="parTrans" cxnId="{2BD4F8BA-9255-EA46-A12A-76C72EB6F030}">
      <dgm:prSet/>
      <dgm:spPr/>
      <dgm:t>
        <a:bodyPr/>
        <a:lstStyle/>
        <a:p>
          <a:endParaRPr lang="en-US"/>
        </a:p>
      </dgm:t>
    </dgm:pt>
    <dgm:pt modelId="{0422B343-5FD6-1F4B-B25F-84F53930A5A7}" type="sibTrans" cxnId="{2BD4F8BA-9255-EA46-A12A-76C72EB6F030}">
      <dgm:prSet/>
      <dgm:spPr/>
      <dgm:t>
        <a:bodyPr/>
        <a:lstStyle/>
        <a:p>
          <a:endParaRPr lang="en-US"/>
        </a:p>
      </dgm:t>
    </dgm:pt>
    <dgm:pt modelId="{26035EEA-02D1-7942-8C34-57A441C859BF}">
      <dgm:prSet phldrT="[Text]"/>
      <dgm:spPr/>
      <dgm:t>
        <a:bodyPr/>
        <a:lstStyle/>
        <a:p>
          <a:r>
            <a:rPr lang="en-US" dirty="0"/>
            <a:t>Convert</a:t>
          </a:r>
        </a:p>
      </dgm:t>
    </dgm:pt>
    <dgm:pt modelId="{4D706E77-6A8A-DB47-ABDF-BF910FD3F233}" type="parTrans" cxnId="{431CEC10-6367-9642-8A8D-797E280E3C96}">
      <dgm:prSet/>
      <dgm:spPr/>
      <dgm:t>
        <a:bodyPr/>
        <a:lstStyle/>
        <a:p>
          <a:endParaRPr lang="en-US"/>
        </a:p>
      </dgm:t>
    </dgm:pt>
    <dgm:pt modelId="{3E3212F6-82E2-B942-8AC5-E3D818C57BA7}" type="sibTrans" cxnId="{431CEC10-6367-9642-8A8D-797E280E3C96}">
      <dgm:prSet/>
      <dgm:spPr/>
      <dgm:t>
        <a:bodyPr/>
        <a:lstStyle/>
        <a:p>
          <a:endParaRPr lang="en-US"/>
        </a:p>
      </dgm:t>
    </dgm:pt>
    <dgm:pt modelId="{91D158A0-18E3-3B46-8867-5CFD645C50BB}">
      <dgm:prSet phldrT="[Text]"/>
      <dgm:spPr/>
      <dgm:t>
        <a:bodyPr/>
        <a:lstStyle/>
        <a:p>
          <a:r>
            <a:rPr lang="en-US" dirty="0"/>
            <a:t>To lowercase</a:t>
          </a:r>
        </a:p>
      </dgm:t>
    </dgm:pt>
    <dgm:pt modelId="{ACE832E5-72B0-AB48-A266-A4EFB01D4CE8}" type="parTrans" cxnId="{2ADC2847-8684-1741-B35C-9E80A7EB8DF5}">
      <dgm:prSet/>
      <dgm:spPr/>
      <dgm:t>
        <a:bodyPr/>
        <a:lstStyle/>
        <a:p>
          <a:endParaRPr lang="en-US"/>
        </a:p>
      </dgm:t>
    </dgm:pt>
    <dgm:pt modelId="{3CE75364-9284-EF43-9627-635348E6B003}" type="sibTrans" cxnId="{2ADC2847-8684-1741-B35C-9E80A7EB8DF5}">
      <dgm:prSet/>
      <dgm:spPr/>
      <dgm:t>
        <a:bodyPr/>
        <a:lstStyle/>
        <a:p>
          <a:endParaRPr lang="en-US"/>
        </a:p>
      </dgm:t>
    </dgm:pt>
    <dgm:pt modelId="{1EB8AA23-0F0F-E142-BF94-14CEEE0F6A89}">
      <dgm:prSet/>
      <dgm:spPr/>
      <dgm:t>
        <a:bodyPr/>
        <a:lstStyle/>
        <a:p>
          <a:r>
            <a:rPr lang="en-US" dirty="0"/>
            <a:t>Split</a:t>
          </a:r>
        </a:p>
      </dgm:t>
    </dgm:pt>
    <dgm:pt modelId="{78FD8B54-8F00-2A4E-A011-CED9F85D4A98}" type="parTrans" cxnId="{39750104-CBC5-4C4C-B908-82349C69D803}">
      <dgm:prSet/>
      <dgm:spPr/>
      <dgm:t>
        <a:bodyPr/>
        <a:lstStyle/>
        <a:p>
          <a:endParaRPr lang="en-US"/>
        </a:p>
      </dgm:t>
    </dgm:pt>
    <dgm:pt modelId="{C35266BD-16EF-A848-A1BF-C22900B2F0F2}" type="sibTrans" cxnId="{39750104-CBC5-4C4C-B908-82349C69D803}">
      <dgm:prSet/>
      <dgm:spPr/>
      <dgm:t>
        <a:bodyPr/>
        <a:lstStyle/>
        <a:p>
          <a:endParaRPr lang="en-US"/>
        </a:p>
      </dgm:t>
    </dgm:pt>
    <dgm:pt modelId="{1BAE08EB-8F7E-8544-BC84-13308F4C74BC}">
      <dgm:prSet/>
      <dgm:spPr/>
      <dgm:t>
        <a:bodyPr/>
        <a:lstStyle/>
        <a:p>
          <a:r>
            <a:rPr lang="en-US" dirty="0"/>
            <a:t>Remove</a:t>
          </a:r>
        </a:p>
      </dgm:t>
    </dgm:pt>
    <dgm:pt modelId="{1391B24A-80EA-4244-91BE-85F8ED087C91}" type="parTrans" cxnId="{562FF3B2-CB8A-2C46-99FB-BEF3BC249093}">
      <dgm:prSet/>
      <dgm:spPr/>
      <dgm:t>
        <a:bodyPr/>
        <a:lstStyle/>
        <a:p>
          <a:endParaRPr lang="en-US"/>
        </a:p>
      </dgm:t>
    </dgm:pt>
    <dgm:pt modelId="{074DF057-487B-BE43-AC70-4BF4B4266BD3}" type="sibTrans" cxnId="{562FF3B2-CB8A-2C46-99FB-BEF3BC249093}">
      <dgm:prSet/>
      <dgm:spPr/>
      <dgm:t>
        <a:bodyPr/>
        <a:lstStyle/>
        <a:p>
          <a:endParaRPr lang="en-US"/>
        </a:p>
      </dgm:t>
    </dgm:pt>
    <dgm:pt modelId="{102C3567-72A6-5C4D-A53D-217A0D6D2BA3}">
      <dgm:prSet/>
      <dgm:spPr/>
      <dgm:t>
        <a:bodyPr/>
        <a:lstStyle/>
        <a:p>
          <a:r>
            <a:rPr lang="en-US" dirty="0"/>
            <a:t>Into words</a:t>
          </a:r>
        </a:p>
      </dgm:t>
    </dgm:pt>
    <dgm:pt modelId="{B560EEEE-433D-CA43-9979-08AB5C539C2D}" type="parTrans" cxnId="{F4F535C4-137F-EF40-92FD-00DB0EF6DE83}">
      <dgm:prSet/>
      <dgm:spPr/>
      <dgm:t>
        <a:bodyPr/>
        <a:lstStyle/>
        <a:p>
          <a:endParaRPr lang="en-US"/>
        </a:p>
      </dgm:t>
    </dgm:pt>
    <dgm:pt modelId="{55D6ABC3-F811-1648-ACF9-E2F127AA6D51}" type="sibTrans" cxnId="{F4F535C4-137F-EF40-92FD-00DB0EF6DE83}">
      <dgm:prSet/>
      <dgm:spPr/>
      <dgm:t>
        <a:bodyPr/>
        <a:lstStyle/>
        <a:p>
          <a:endParaRPr lang="en-US"/>
        </a:p>
      </dgm:t>
    </dgm:pt>
    <dgm:pt modelId="{22A9BA41-D6E8-1849-AB9E-97CFA8C4F06C}">
      <dgm:prSet/>
      <dgm:spPr/>
      <dgm:t>
        <a:bodyPr/>
        <a:lstStyle/>
        <a:p>
          <a:r>
            <a:rPr lang="en-US" dirty="0"/>
            <a:t>Punctuations, Empty Strings, Stop-words</a:t>
          </a:r>
        </a:p>
      </dgm:t>
    </dgm:pt>
    <dgm:pt modelId="{D3B92B8B-BB12-8444-AFA2-4D05EA055BBD}" type="parTrans" cxnId="{86E3D900-2E8B-1143-BDD8-152CABF54AB0}">
      <dgm:prSet/>
      <dgm:spPr/>
      <dgm:t>
        <a:bodyPr/>
        <a:lstStyle/>
        <a:p>
          <a:endParaRPr lang="en-US"/>
        </a:p>
      </dgm:t>
    </dgm:pt>
    <dgm:pt modelId="{2A0E15FA-A4A3-3246-8AA2-79AC0D1293A1}" type="sibTrans" cxnId="{86E3D900-2E8B-1143-BDD8-152CABF54AB0}">
      <dgm:prSet/>
      <dgm:spPr/>
      <dgm:t>
        <a:bodyPr/>
        <a:lstStyle/>
        <a:p>
          <a:endParaRPr lang="en-US"/>
        </a:p>
      </dgm:t>
    </dgm:pt>
    <dgm:pt modelId="{D1D7FFE4-4F20-824B-92C4-76923194675B}">
      <dgm:prSet/>
      <dgm:spPr/>
      <dgm:t>
        <a:bodyPr/>
        <a:lstStyle/>
        <a:p>
          <a:r>
            <a:rPr lang="en-US" dirty="0"/>
            <a:t>Return</a:t>
          </a:r>
        </a:p>
      </dgm:t>
    </dgm:pt>
    <dgm:pt modelId="{8C8C048C-BEAF-CC42-8C1A-C2119F2E8D46}" type="parTrans" cxnId="{C9A26CD9-C74A-6049-AD02-4C5BB8828A3F}">
      <dgm:prSet/>
      <dgm:spPr/>
      <dgm:t>
        <a:bodyPr/>
        <a:lstStyle/>
        <a:p>
          <a:endParaRPr lang="en-US"/>
        </a:p>
      </dgm:t>
    </dgm:pt>
    <dgm:pt modelId="{50543CF1-DB65-FA43-8643-38B6BC634F8F}" type="sibTrans" cxnId="{C9A26CD9-C74A-6049-AD02-4C5BB8828A3F}">
      <dgm:prSet/>
      <dgm:spPr/>
      <dgm:t>
        <a:bodyPr/>
        <a:lstStyle/>
        <a:p>
          <a:endParaRPr lang="en-US"/>
        </a:p>
      </dgm:t>
    </dgm:pt>
    <dgm:pt modelId="{337CA785-68C2-3B47-BDD1-6C1C74D976DC}">
      <dgm:prSet/>
      <dgm:spPr/>
      <dgm:t>
        <a:bodyPr/>
        <a:lstStyle/>
        <a:p>
          <a:r>
            <a:rPr lang="en-US" dirty="0"/>
            <a:t>Concatenated tokens as a sentence</a:t>
          </a:r>
        </a:p>
      </dgm:t>
    </dgm:pt>
    <dgm:pt modelId="{41F0A6EF-7A0D-074E-87F0-98A7FE0CDC47}" type="parTrans" cxnId="{62A0389B-8AB1-AD40-8142-B47EBEAD5007}">
      <dgm:prSet/>
      <dgm:spPr/>
      <dgm:t>
        <a:bodyPr/>
        <a:lstStyle/>
        <a:p>
          <a:endParaRPr lang="en-US"/>
        </a:p>
      </dgm:t>
    </dgm:pt>
    <dgm:pt modelId="{A275441D-51EA-9F49-B3B7-743D4A3992E8}" type="sibTrans" cxnId="{62A0389B-8AB1-AD40-8142-B47EBEAD5007}">
      <dgm:prSet/>
      <dgm:spPr/>
      <dgm:t>
        <a:bodyPr/>
        <a:lstStyle/>
        <a:p>
          <a:endParaRPr lang="en-US"/>
        </a:p>
      </dgm:t>
    </dgm:pt>
    <dgm:pt modelId="{ABE02921-4455-4342-96F0-19B63FCC96DD}" type="pres">
      <dgm:prSet presAssocID="{FB4225BB-D05D-A74F-8FD0-6774A3118DE9}" presName="linearFlow" presStyleCnt="0">
        <dgm:presLayoutVars>
          <dgm:dir/>
          <dgm:animLvl val="lvl"/>
          <dgm:resizeHandles val="exact"/>
        </dgm:presLayoutVars>
      </dgm:prSet>
      <dgm:spPr/>
    </dgm:pt>
    <dgm:pt modelId="{A7A3FCBB-52BE-C343-8112-38B1DC4185B4}" type="pres">
      <dgm:prSet presAssocID="{1CA7A172-D779-E24A-9507-85AC7DA1D70D}" presName="composite" presStyleCnt="0"/>
      <dgm:spPr/>
    </dgm:pt>
    <dgm:pt modelId="{9663AE4F-3342-1448-9E36-AAA5947B69D4}" type="pres">
      <dgm:prSet presAssocID="{1CA7A172-D779-E24A-9507-85AC7DA1D70D}" presName="parentText" presStyleLbl="alignNode1" presStyleIdx="0" presStyleCnt="6">
        <dgm:presLayoutVars>
          <dgm:chMax val="1"/>
          <dgm:bulletEnabled val="1"/>
        </dgm:presLayoutVars>
      </dgm:prSet>
      <dgm:spPr/>
    </dgm:pt>
    <dgm:pt modelId="{13630E1A-E992-4F4D-8E2B-767A44454F42}" type="pres">
      <dgm:prSet presAssocID="{1CA7A172-D779-E24A-9507-85AC7DA1D70D}" presName="descendantText" presStyleLbl="alignAcc1" presStyleIdx="0" presStyleCnt="6" custLinFactNeighborX="23983" custLinFactNeighborY="-4417">
        <dgm:presLayoutVars>
          <dgm:bulletEnabled val="1"/>
        </dgm:presLayoutVars>
      </dgm:prSet>
      <dgm:spPr/>
    </dgm:pt>
    <dgm:pt modelId="{F28038E7-57D8-A645-B596-7BFDF878DA0C}" type="pres">
      <dgm:prSet presAssocID="{5AB659D6-D7BF-2945-A9D4-AAC548D29166}" presName="sp" presStyleCnt="0"/>
      <dgm:spPr/>
    </dgm:pt>
    <dgm:pt modelId="{44E5B50E-3DC9-C84B-9670-8695346A3256}" type="pres">
      <dgm:prSet presAssocID="{AEAC0BA7-15C8-7D45-A09B-F11829B505FB}" presName="composite" presStyleCnt="0"/>
      <dgm:spPr/>
    </dgm:pt>
    <dgm:pt modelId="{C9CD0104-EFF4-134C-8CAE-B84E2DE773DA}" type="pres">
      <dgm:prSet presAssocID="{AEAC0BA7-15C8-7D45-A09B-F11829B505FB}" presName="parentText" presStyleLbl="alignNode1" presStyleIdx="1" presStyleCnt="6">
        <dgm:presLayoutVars>
          <dgm:chMax val="1"/>
          <dgm:bulletEnabled val="1"/>
        </dgm:presLayoutVars>
      </dgm:prSet>
      <dgm:spPr/>
    </dgm:pt>
    <dgm:pt modelId="{A5D75E54-B275-2742-A0CD-2DD2EE19AEFE}" type="pres">
      <dgm:prSet presAssocID="{AEAC0BA7-15C8-7D45-A09B-F11829B505FB}" presName="descendantText" presStyleLbl="alignAcc1" presStyleIdx="1" presStyleCnt="6">
        <dgm:presLayoutVars>
          <dgm:bulletEnabled val="1"/>
        </dgm:presLayoutVars>
      </dgm:prSet>
      <dgm:spPr/>
    </dgm:pt>
    <dgm:pt modelId="{BDD408D2-306A-7845-B002-B19CB6DFD6E9}" type="pres">
      <dgm:prSet presAssocID="{C552AAD1-D660-464E-A24E-62ACA3210B5C}" presName="sp" presStyleCnt="0"/>
      <dgm:spPr/>
    </dgm:pt>
    <dgm:pt modelId="{19711018-7DF5-C444-B1C0-C5C74D9FE331}" type="pres">
      <dgm:prSet presAssocID="{26035EEA-02D1-7942-8C34-57A441C859BF}" presName="composite" presStyleCnt="0"/>
      <dgm:spPr/>
    </dgm:pt>
    <dgm:pt modelId="{A90D01C6-0BF9-2B40-8691-C8C68CA22B00}" type="pres">
      <dgm:prSet presAssocID="{26035EEA-02D1-7942-8C34-57A441C859BF}" presName="parentText" presStyleLbl="alignNode1" presStyleIdx="2" presStyleCnt="6">
        <dgm:presLayoutVars>
          <dgm:chMax val="1"/>
          <dgm:bulletEnabled val="1"/>
        </dgm:presLayoutVars>
      </dgm:prSet>
      <dgm:spPr/>
    </dgm:pt>
    <dgm:pt modelId="{01F0C8F9-7BCC-1349-B070-3EED9FBBE525}" type="pres">
      <dgm:prSet presAssocID="{26035EEA-02D1-7942-8C34-57A441C859BF}" presName="descendantText" presStyleLbl="alignAcc1" presStyleIdx="2" presStyleCnt="6">
        <dgm:presLayoutVars>
          <dgm:bulletEnabled val="1"/>
        </dgm:presLayoutVars>
      </dgm:prSet>
      <dgm:spPr/>
    </dgm:pt>
    <dgm:pt modelId="{FE2F8339-EA96-E741-AC3E-E12CE157DF10}" type="pres">
      <dgm:prSet presAssocID="{3E3212F6-82E2-B942-8AC5-E3D818C57BA7}" presName="sp" presStyleCnt="0"/>
      <dgm:spPr/>
    </dgm:pt>
    <dgm:pt modelId="{4EE38BA4-C0EF-7946-835E-BAAF850A0F2B}" type="pres">
      <dgm:prSet presAssocID="{1EB8AA23-0F0F-E142-BF94-14CEEE0F6A89}" presName="composite" presStyleCnt="0"/>
      <dgm:spPr/>
    </dgm:pt>
    <dgm:pt modelId="{6FDF59A4-F7C7-124A-AF3F-53F724437357}" type="pres">
      <dgm:prSet presAssocID="{1EB8AA23-0F0F-E142-BF94-14CEEE0F6A89}" presName="parentText" presStyleLbl="alignNode1" presStyleIdx="3" presStyleCnt="6">
        <dgm:presLayoutVars>
          <dgm:chMax val="1"/>
          <dgm:bulletEnabled val="1"/>
        </dgm:presLayoutVars>
      </dgm:prSet>
      <dgm:spPr/>
    </dgm:pt>
    <dgm:pt modelId="{1133C177-9AEB-E34D-A0AD-1028421104E8}" type="pres">
      <dgm:prSet presAssocID="{1EB8AA23-0F0F-E142-BF94-14CEEE0F6A89}" presName="descendantText" presStyleLbl="alignAcc1" presStyleIdx="3" presStyleCnt="6">
        <dgm:presLayoutVars>
          <dgm:bulletEnabled val="1"/>
        </dgm:presLayoutVars>
      </dgm:prSet>
      <dgm:spPr/>
    </dgm:pt>
    <dgm:pt modelId="{F8112E9B-EE99-B54A-9C1E-AFBF5C16ABEA}" type="pres">
      <dgm:prSet presAssocID="{C35266BD-16EF-A848-A1BF-C22900B2F0F2}" presName="sp" presStyleCnt="0"/>
      <dgm:spPr/>
    </dgm:pt>
    <dgm:pt modelId="{E44E8CBE-DACC-7E4F-8228-03C67EC40A98}" type="pres">
      <dgm:prSet presAssocID="{1BAE08EB-8F7E-8544-BC84-13308F4C74BC}" presName="composite" presStyleCnt="0"/>
      <dgm:spPr/>
    </dgm:pt>
    <dgm:pt modelId="{4C73D7DF-2570-A744-AB83-6824EB18A4C9}" type="pres">
      <dgm:prSet presAssocID="{1BAE08EB-8F7E-8544-BC84-13308F4C74BC}" presName="parentText" presStyleLbl="alignNode1" presStyleIdx="4" presStyleCnt="6">
        <dgm:presLayoutVars>
          <dgm:chMax val="1"/>
          <dgm:bulletEnabled val="1"/>
        </dgm:presLayoutVars>
      </dgm:prSet>
      <dgm:spPr/>
    </dgm:pt>
    <dgm:pt modelId="{A9D3AD9F-E4F5-014B-A59D-B30938913660}" type="pres">
      <dgm:prSet presAssocID="{1BAE08EB-8F7E-8544-BC84-13308F4C74BC}" presName="descendantText" presStyleLbl="alignAcc1" presStyleIdx="4" presStyleCnt="6">
        <dgm:presLayoutVars>
          <dgm:bulletEnabled val="1"/>
        </dgm:presLayoutVars>
      </dgm:prSet>
      <dgm:spPr/>
    </dgm:pt>
    <dgm:pt modelId="{1B7C6775-4191-6F4A-B96E-F7698E30433D}" type="pres">
      <dgm:prSet presAssocID="{074DF057-487B-BE43-AC70-4BF4B4266BD3}" presName="sp" presStyleCnt="0"/>
      <dgm:spPr/>
    </dgm:pt>
    <dgm:pt modelId="{E7A4EB1A-BF8B-4A4D-8EF3-D8BBA3692014}" type="pres">
      <dgm:prSet presAssocID="{D1D7FFE4-4F20-824B-92C4-76923194675B}" presName="composite" presStyleCnt="0"/>
      <dgm:spPr/>
    </dgm:pt>
    <dgm:pt modelId="{FE588AED-7F46-A843-8DBC-627E9489549C}" type="pres">
      <dgm:prSet presAssocID="{D1D7FFE4-4F20-824B-92C4-76923194675B}" presName="parentText" presStyleLbl="alignNode1" presStyleIdx="5" presStyleCnt="6">
        <dgm:presLayoutVars>
          <dgm:chMax val="1"/>
          <dgm:bulletEnabled val="1"/>
        </dgm:presLayoutVars>
      </dgm:prSet>
      <dgm:spPr/>
    </dgm:pt>
    <dgm:pt modelId="{AB69479E-26F9-3C47-99E7-89C18659D508}" type="pres">
      <dgm:prSet presAssocID="{D1D7FFE4-4F20-824B-92C4-76923194675B}" presName="descendantText" presStyleLbl="alignAcc1" presStyleIdx="5" presStyleCnt="6">
        <dgm:presLayoutVars>
          <dgm:bulletEnabled val="1"/>
        </dgm:presLayoutVars>
      </dgm:prSet>
      <dgm:spPr/>
    </dgm:pt>
  </dgm:ptLst>
  <dgm:cxnLst>
    <dgm:cxn modelId="{86E3D900-2E8B-1143-BDD8-152CABF54AB0}" srcId="{1BAE08EB-8F7E-8544-BC84-13308F4C74BC}" destId="{22A9BA41-D6E8-1849-AB9E-97CFA8C4F06C}" srcOrd="0" destOrd="0" parTransId="{D3B92B8B-BB12-8444-AFA2-4D05EA055BBD}" sibTransId="{2A0E15FA-A4A3-3246-8AA2-79AC0D1293A1}"/>
    <dgm:cxn modelId="{39750104-CBC5-4C4C-B908-82349C69D803}" srcId="{FB4225BB-D05D-A74F-8FD0-6774A3118DE9}" destId="{1EB8AA23-0F0F-E142-BF94-14CEEE0F6A89}" srcOrd="3" destOrd="0" parTransId="{78FD8B54-8F00-2A4E-A011-CED9F85D4A98}" sibTransId="{C35266BD-16EF-A848-A1BF-C22900B2F0F2}"/>
    <dgm:cxn modelId="{431CEC10-6367-9642-8A8D-797E280E3C96}" srcId="{FB4225BB-D05D-A74F-8FD0-6774A3118DE9}" destId="{26035EEA-02D1-7942-8C34-57A441C859BF}" srcOrd="2" destOrd="0" parTransId="{4D706E77-6A8A-DB47-ABDF-BF910FD3F233}" sibTransId="{3E3212F6-82E2-B942-8AC5-E3D818C57BA7}"/>
    <dgm:cxn modelId="{B7041039-192B-D34D-8923-999C6390D2A8}" type="presOf" srcId="{22A9BA41-D6E8-1849-AB9E-97CFA8C4F06C}" destId="{A9D3AD9F-E4F5-014B-A59D-B30938913660}" srcOrd="0" destOrd="0" presId="urn:microsoft.com/office/officeart/2005/8/layout/chevron2"/>
    <dgm:cxn modelId="{2ADC2847-8684-1741-B35C-9E80A7EB8DF5}" srcId="{26035EEA-02D1-7942-8C34-57A441C859BF}" destId="{91D158A0-18E3-3B46-8867-5CFD645C50BB}" srcOrd="0" destOrd="0" parTransId="{ACE832E5-72B0-AB48-A266-A4EFB01D4CE8}" sibTransId="{3CE75364-9284-EF43-9627-635348E6B003}"/>
    <dgm:cxn modelId="{D5639C54-2E28-F14D-964C-55A9FB6E1F5B}" type="presOf" srcId="{102C3567-72A6-5C4D-A53D-217A0D6D2BA3}" destId="{1133C177-9AEB-E34D-A0AD-1028421104E8}" srcOrd="0" destOrd="0" presId="urn:microsoft.com/office/officeart/2005/8/layout/chevron2"/>
    <dgm:cxn modelId="{F8D0FB7B-9CFF-C74C-B539-89D443ADF203}" type="presOf" srcId="{337CA785-68C2-3B47-BDD1-6C1C74D976DC}" destId="{AB69479E-26F9-3C47-99E7-89C18659D508}" srcOrd="0" destOrd="0" presId="urn:microsoft.com/office/officeart/2005/8/layout/chevron2"/>
    <dgm:cxn modelId="{F9E7927C-76E0-7146-888F-873EE6219DAE}" type="presOf" srcId="{1EB8AA23-0F0F-E142-BF94-14CEEE0F6A89}" destId="{6FDF59A4-F7C7-124A-AF3F-53F724437357}" srcOrd="0" destOrd="0" presId="urn:microsoft.com/office/officeart/2005/8/layout/chevron2"/>
    <dgm:cxn modelId="{8F2A7387-9428-0A47-8B97-9D93C09329CD}" srcId="{1CA7A172-D779-E24A-9507-85AC7DA1D70D}" destId="{B0F893D3-71B5-9848-A1C5-81C22EB80824}" srcOrd="0" destOrd="0" parTransId="{55CE61A5-7D43-B84D-8C8E-443021859CFD}" sibTransId="{81B53DFA-7D77-364D-B1FA-41EB34CD8BA1}"/>
    <dgm:cxn modelId="{3494C287-5FE4-2D4B-889B-164D64D35655}" type="presOf" srcId="{D1D7FFE4-4F20-824B-92C4-76923194675B}" destId="{FE588AED-7F46-A843-8DBC-627E9489549C}" srcOrd="0" destOrd="0" presId="urn:microsoft.com/office/officeart/2005/8/layout/chevron2"/>
    <dgm:cxn modelId="{3162299A-C290-EE4C-8026-39428F487E39}" type="presOf" srcId="{0BD38A58-8496-F543-A479-BF0DB47AD748}" destId="{A5D75E54-B275-2742-A0CD-2DD2EE19AEFE}" srcOrd="0" destOrd="0" presId="urn:microsoft.com/office/officeart/2005/8/layout/chevron2"/>
    <dgm:cxn modelId="{62A0389B-8AB1-AD40-8142-B47EBEAD5007}" srcId="{D1D7FFE4-4F20-824B-92C4-76923194675B}" destId="{337CA785-68C2-3B47-BDD1-6C1C74D976DC}" srcOrd="0" destOrd="0" parTransId="{41F0A6EF-7A0D-074E-87F0-98A7FE0CDC47}" sibTransId="{A275441D-51EA-9F49-B3B7-743D4A3992E8}"/>
    <dgm:cxn modelId="{E7C53BA1-4F5A-2D43-B1D8-8869DD44BD57}" type="presOf" srcId="{B0F893D3-71B5-9848-A1C5-81C22EB80824}" destId="{13630E1A-E992-4F4D-8E2B-767A44454F42}" srcOrd="0" destOrd="0" presId="urn:microsoft.com/office/officeart/2005/8/layout/chevron2"/>
    <dgm:cxn modelId="{7FAF2CAC-4334-D245-8A15-26D322919E52}" type="presOf" srcId="{91D158A0-18E3-3B46-8867-5CFD645C50BB}" destId="{01F0C8F9-7BCC-1349-B070-3EED9FBBE525}" srcOrd="0" destOrd="0" presId="urn:microsoft.com/office/officeart/2005/8/layout/chevron2"/>
    <dgm:cxn modelId="{F7C609B2-7A37-B548-87BC-A6F9C15AB56E}" type="presOf" srcId="{1CA7A172-D779-E24A-9507-85AC7DA1D70D}" destId="{9663AE4F-3342-1448-9E36-AAA5947B69D4}" srcOrd="0" destOrd="0" presId="urn:microsoft.com/office/officeart/2005/8/layout/chevron2"/>
    <dgm:cxn modelId="{562FF3B2-CB8A-2C46-99FB-BEF3BC249093}" srcId="{FB4225BB-D05D-A74F-8FD0-6774A3118DE9}" destId="{1BAE08EB-8F7E-8544-BC84-13308F4C74BC}" srcOrd="4" destOrd="0" parTransId="{1391B24A-80EA-4244-91BE-85F8ED087C91}" sibTransId="{074DF057-487B-BE43-AC70-4BF4B4266BD3}"/>
    <dgm:cxn modelId="{0ECED7B8-43D3-E549-AAE4-86A95B989794}" type="presOf" srcId="{FB4225BB-D05D-A74F-8FD0-6774A3118DE9}" destId="{ABE02921-4455-4342-96F0-19B63FCC96DD}" srcOrd="0" destOrd="0" presId="urn:microsoft.com/office/officeart/2005/8/layout/chevron2"/>
    <dgm:cxn modelId="{2BD4F8BA-9255-EA46-A12A-76C72EB6F030}" srcId="{AEAC0BA7-15C8-7D45-A09B-F11829B505FB}" destId="{0BD38A58-8496-F543-A479-BF0DB47AD748}" srcOrd="0" destOrd="0" parTransId="{BAD0EDDD-B117-4048-9625-1036AEC52AD2}" sibTransId="{0422B343-5FD6-1F4B-B25F-84F53930A5A7}"/>
    <dgm:cxn modelId="{3442FCBD-13AC-2F49-A6FF-4210212D7844}" type="presOf" srcId="{26035EEA-02D1-7942-8C34-57A441C859BF}" destId="{A90D01C6-0BF9-2B40-8691-C8C68CA22B00}" srcOrd="0" destOrd="0" presId="urn:microsoft.com/office/officeart/2005/8/layout/chevron2"/>
    <dgm:cxn modelId="{F4F535C4-137F-EF40-92FD-00DB0EF6DE83}" srcId="{1EB8AA23-0F0F-E142-BF94-14CEEE0F6A89}" destId="{102C3567-72A6-5C4D-A53D-217A0D6D2BA3}" srcOrd="0" destOrd="0" parTransId="{B560EEEE-433D-CA43-9979-08AB5C539C2D}" sibTransId="{55D6ABC3-F811-1648-ACF9-E2F127AA6D51}"/>
    <dgm:cxn modelId="{C9A26CD9-C74A-6049-AD02-4C5BB8828A3F}" srcId="{FB4225BB-D05D-A74F-8FD0-6774A3118DE9}" destId="{D1D7FFE4-4F20-824B-92C4-76923194675B}" srcOrd="5" destOrd="0" parTransId="{8C8C048C-BEAF-CC42-8C1A-C2119F2E8D46}" sibTransId="{50543CF1-DB65-FA43-8643-38B6BC634F8F}"/>
    <dgm:cxn modelId="{C5CC9EE1-4DB6-B64F-8F01-0107EAA71172}" srcId="{FB4225BB-D05D-A74F-8FD0-6774A3118DE9}" destId="{AEAC0BA7-15C8-7D45-A09B-F11829B505FB}" srcOrd="1" destOrd="0" parTransId="{A666BED2-8B69-0042-952D-267A06456C60}" sibTransId="{C552AAD1-D660-464E-A24E-62ACA3210B5C}"/>
    <dgm:cxn modelId="{3B591FE8-C565-724B-ACD3-185A800E52E7}" type="presOf" srcId="{AEAC0BA7-15C8-7D45-A09B-F11829B505FB}" destId="{C9CD0104-EFF4-134C-8CAE-B84E2DE773DA}" srcOrd="0" destOrd="0" presId="urn:microsoft.com/office/officeart/2005/8/layout/chevron2"/>
    <dgm:cxn modelId="{B7FD85ED-0FD7-4148-B432-465BE6556A1D}" srcId="{FB4225BB-D05D-A74F-8FD0-6774A3118DE9}" destId="{1CA7A172-D779-E24A-9507-85AC7DA1D70D}" srcOrd="0" destOrd="0" parTransId="{FAB39073-938D-2248-9964-1E0F3D1996A4}" sibTransId="{5AB659D6-D7BF-2945-A9D4-AAC548D29166}"/>
    <dgm:cxn modelId="{312C4BF6-27F6-F14B-AA5E-2C017660CE7F}" type="presOf" srcId="{1BAE08EB-8F7E-8544-BC84-13308F4C74BC}" destId="{4C73D7DF-2570-A744-AB83-6824EB18A4C9}" srcOrd="0" destOrd="0" presId="urn:microsoft.com/office/officeart/2005/8/layout/chevron2"/>
    <dgm:cxn modelId="{92ADB85F-D751-1B41-AA80-560FEF3C81AA}" type="presParOf" srcId="{ABE02921-4455-4342-96F0-19B63FCC96DD}" destId="{A7A3FCBB-52BE-C343-8112-38B1DC4185B4}" srcOrd="0" destOrd="0" presId="urn:microsoft.com/office/officeart/2005/8/layout/chevron2"/>
    <dgm:cxn modelId="{8364975D-B574-EB42-80C0-778FE3475001}" type="presParOf" srcId="{A7A3FCBB-52BE-C343-8112-38B1DC4185B4}" destId="{9663AE4F-3342-1448-9E36-AAA5947B69D4}" srcOrd="0" destOrd="0" presId="urn:microsoft.com/office/officeart/2005/8/layout/chevron2"/>
    <dgm:cxn modelId="{DEE0269A-482B-104C-BEC8-8E2EC73EDC9D}" type="presParOf" srcId="{A7A3FCBB-52BE-C343-8112-38B1DC4185B4}" destId="{13630E1A-E992-4F4D-8E2B-767A44454F42}" srcOrd="1" destOrd="0" presId="urn:microsoft.com/office/officeart/2005/8/layout/chevron2"/>
    <dgm:cxn modelId="{B08C3645-FEBC-5F4B-BEE2-73EF29AC9A18}" type="presParOf" srcId="{ABE02921-4455-4342-96F0-19B63FCC96DD}" destId="{F28038E7-57D8-A645-B596-7BFDF878DA0C}" srcOrd="1" destOrd="0" presId="urn:microsoft.com/office/officeart/2005/8/layout/chevron2"/>
    <dgm:cxn modelId="{B48F8A6D-3ADD-5549-BAAF-C84202C3C561}" type="presParOf" srcId="{ABE02921-4455-4342-96F0-19B63FCC96DD}" destId="{44E5B50E-3DC9-C84B-9670-8695346A3256}" srcOrd="2" destOrd="0" presId="urn:microsoft.com/office/officeart/2005/8/layout/chevron2"/>
    <dgm:cxn modelId="{23889B2D-7283-4A4E-A0A1-532A37400EF4}" type="presParOf" srcId="{44E5B50E-3DC9-C84B-9670-8695346A3256}" destId="{C9CD0104-EFF4-134C-8CAE-B84E2DE773DA}" srcOrd="0" destOrd="0" presId="urn:microsoft.com/office/officeart/2005/8/layout/chevron2"/>
    <dgm:cxn modelId="{2E75AF2F-8794-E748-B172-9E550F9301E3}" type="presParOf" srcId="{44E5B50E-3DC9-C84B-9670-8695346A3256}" destId="{A5D75E54-B275-2742-A0CD-2DD2EE19AEFE}" srcOrd="1" destOrd="0" presId="urn:microsoft.com/office/officeart/2005/8/layout/chevron2"/>
    <dgm:cxn modelId="{5A5398F6-6265-8D4F-8290-60B1FBB8CDB2}" type="presParOf" srcId="{ABE02921-4455-4342-96F0-19B63FCC96DD}" destId="{BDD408D2-306A-7845-B002-B19CB6DFD6E9}" srcOrd="3" destOrd="0" presId="urn:microsoft.com/office/officeart/2005/8/layout/chevron2"/>
    <dgm:cxn modelId="{38CB3678-0C50-8E47-AB46-830DD911EC2E}" type="presParOf" srcId="{ABE02921-4455-4342-96F0-19B63FCC96DD}" destId="{19711018-7DF5-C444-B1C0-C5C74D9FE331}" srcOrd="4" destOrd="0" presId="urn:microsoft.com/office/officeart/2005/8/layout/chevron2"/>
    <dgm:cxn modelId="{10DB3F59-7F7F-8949-825A-2A20C1A4AA82}" type="presParOf" srcId="{19711018-7DF5-C444-B1C0-C5C74D9FE331}" destId="{A90D01C6-0BF9-2B40-8691-C8C68CA22B00}" srcOrd="0" destOrd="0" presId="urn:microsoft.com/office/officeart/2005/8/layout/chevron2"/>
    <dgm:cxn modelId="{C60677B1-09A0-6843-AC42-40AE4EEE21B8}" type="presParOf" srcId="{19711018-7DF5-C444-B1C0-C5C74D9FE331}" destId="{01F0C8F9-7BCC-1349-B070-3EED9FBBE525}" srcOrd="1" destOrd="0" presId="urn:microsoft.com/office/officeart/2005/8/layout/chevron2"/>
    <dgm:cxn modelId="{813F3AB1-AA86-9E4A-A07F-31095CEECB79}" type="presParOf" srcId="{ABE02921-4455-4342-96F0-19B63FCC96DD}" destId="{FE2F8339-EA96-E741-AC3E-E12CE157DF10}" srcOrd="5" destOrd="0" presId="urn:microsoft.com/office/officeart/2005/8/layout/chevron2"/>
    <dgm:cxn modelId="{C2B5A29C-D1A8-234F-99B4-FDBC695335F7}" type="presParOf" srcId="{ABE02921-4455-4342-96F0-19B63FCC96DD}" destId="{4EE38BA4-C0EF-7946-835E-BAAF850A0F2B}" srcOrd="6" destOrd="0" presId="urn:microsoft.com/office/officeart/2005/8/layout/chevron2"/>
    <dgm:cxn modelId="{E5F5B152-5289-8F4B-9A8C-500B1518F163}" type="presParOf" srcId="{4EE38BA4-C0EF-7946-835E-BAAF850A0F2B}" destId="{6FDF59A4-F7C7-124A-AF3F-53F724437357}" srcOrd="0" destOrd="0" presId="urn:microsoft.com/office/officeart/2005/8/layout/chevron2"/>
    <dgm:cxn modelId="{DA65A2AD-0953-554D-BF90-893DBF8566D9}" type="presParOf" srcId="{4EE38BA4-C0EF-7946-835E-BAAF850A0F2B}" destId="{1133C177-9AEB-E34D-A0AD-1028421104E8}" srcOrd="1" destOrd="0" presId="urn:microsoft.com/office/officeart/2005/8/layout/chevron2"/>
    <dgm:cxn modelId="{5A9127D3-B05A-934F-8121-CAB469A401E5}" type="presParOf" srcId="{ABE02921-4455-4342-96F0-19B63FCC96DD}" destId="{F8112E9B-EE99-B54A-9C1E-AFBF5C16ABEA}" srcOrd="7" destOrd="0" presId="urn:microsoft.com/office/officeart/2005/8/layout/chevron2"/>
    <dgm:cxn modelId="{03F623AC-1EC3-E849-9DC8-B524FF66B633}" type="presParOf" srcId="{ABE02921-4455-4342-96F0-19B63FCC96DD}" destId="{E44E8CBE-DACC-7E4F-8228-03C67EC40A98}" srcOrd="8" destOrd="0" presId="urn:microsoft.com/office/officeart/2005/8/layout/chevron2"/>
    <dgm:cxn modelId="{55D58CC0-4EF5-B54D-9DDA-69C5A4DA66DB}" type="presParOf" srcId="{E44E8CBE-DACC-7E4F-8228-03C67EC40A98}" destId="{4C73D7DF-2570-A744-AB83-6824EB18A4C9}" srcOrd="0" destOrd="0" presId="urn:microsoft.com/office/officeart/2005/8/layout/chevron2"/>
    <dgm:cxn modelId="{E66C37B7-49B0-C84B-A93F-8C66042F026A}" type="presParOf" srcId="{E44E8CBE-DACC-7E4F-8228-03C67EC40A98}" destId="{A9D3AD9F-E4F5-014B-A59D-B30938913660}" srcOrd="1" destOrd="0" presId="urn:microsoft.com/office/officeart/2005/8/layout/chevron2"/>
    <dgm:cxn modelId="{7E62A1A9-99A7-A943-9D19-9E7F3B587160}" type="presParOf" srcId="{ABE02921-4455-4342-96F0-19B63FCC96DD}" destId="{1B7C6775-4191-6F4A-B96E-F7698E30433D}" srcOrd="9" destOrd="0" presId="urn:microsoft.com/office/officeart/2005/8/layout/chevron2"/>
    <dgm:cxn modelId="{8D5D522E-56F0-ED4F-9FB2-EB76888D39C6}" type="presParOf" srcId="{ABE02921-4455-4342-96F0-19B63FCC96DD}" destId="{E7A4EB1A-BF8B-4A4D-8EF3-D8BBA3692014}" srcOrd="10" destOrd="0" presId="urn:microsoft.com/office/officeart/2005/8/layout/chevron2"/>
    <dgm:cxn modelId="{DBB61686-7654-8045-B3FD-53B37CDBBFE9}" type="presParOf" srcId="{E7A4EB1A-BF8B-4A4D-8EF3-D8BBA3692014}" destId="{FE588AED-7F46-A843-8DBC-627E9489549C}" srcOrd="0" destOrd="0" presId="urn:microsoft.com/office/officeart/2005/8/layout/chevron2"/>
    <dgm:cxn modelId="{422D6E1E-B117-124D-897E-39F1581E284C}" type="presParOf" srcId="{E7A4EB1A-BF8B-4A4D-8EF3-D8BBA3692014}" destId="{AB69479E-26F9-3C47-99E7-89C18659D50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4225BB-D05D-A74F-8FD0-6774A3118DE9}"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AEAC0BA7-15C8-7D45-A09B-F11829B505FB}">
      <dgm:prSet phldrT="[Text]" custT="1"/>
      <dgm:spPr/>
      <dgm:t>
        <a:bodyPr/>
        <a:lstStyle/>
        <a:p>
          <a:r>
            <a:rPr lang="en-US" sz="2000" dirty="0" err="1">
              <a:effectLst/>
            </a:rPr>
            <a:t>Keras</a:t>
          </a:r>
          <a:r>
            <a:rPr lang="en-US" sz="2000" dirty="0">
              <a:effectLst/>
            </a:rPr>
            <a:t> Bidirectional LSTM and </a:t>
          </a:r>
          <a:r>
            <a:rPr lang="en-US" sz="2000" dirty="0" err="1">
              <a:effectLst/>
            </a:rPr>
            <a:t>Keras</a:t>
          </a:r>
          <a:r>
            <a:rPr lang="en-US" sz="2000" dirty="0">
              <a:effectLst/>
            </a:rPr>
            <a:t> CNN + Bidirectional LSTM </a:t>
          </a:r>
          <a:endParaRPr lang="en-US" sz="2000" dirty="0"/>
        </a:p>
      </dgm:t>
    </dgm:pt>
    <dgm:pt modelId="{A666BED2-8B69-0042-952D-267A06456C60}" type="parTrans" cxnId="{C5CC9EE1-4DB6-B64F-8F01-0107EAA71172}">
      <dgm:prSet/>
      <dgm:spPr/>
      <dgm:t>
        <a:bodyPr/>
        <a:lstStyle/>
        <a:p>
          <a:endParaRPr lang="en-US"/>
        </a:p>
      </dgm:t>
    </dgm:pt>
    <dgm:pt modelId="{C552AAD1-D660-464E-A24E-62ACA3210B5C}" type="sibTrans" cxnId="{C5CC9EE1-4DB6-B64F-8F01-0107EAA71172}">
      <dgm:prSet/>
      <dgm:spPr/>
      <dgm:t>
        <a:bodyPr/>
        <a:lstStyle/>
        <a:p>
          <a:endParaRPr lang="en-US"/>
        </a:p>
      </dgm:t>
    </dgm:pt>
    <dgm:pt modelId="{26035EEA-02D1-7942-8C34-57A441C859BF}">
      <dgm:prSet phldrT="[Text]" custT="1"/>
      <dgm:spPr/>
      <dgm:t>
        <a:bodyPr/>
        <a:lstStyle/>
        <a:p>
          <a:r>
            <a:rPr lang="en-US" sz="2000" dirty="0"/>
            <a:t>Word2Vec</a:t>
          </a:r>
        </a:p>
      </dgm:t>
    </dgm:pt>
    <dgm:pt modelId="{4D706E77-6A8A-DB47-ABDF-BF910FD3F233}" type="parTrans" cxnId="{431CEC10-6367-9642-8A8D-797E280E3C96}">
      <dgm:prSet/>
      <dgm:spPr/>
      <dgm:t>
        <a:bodyPr/>
        <a:lstStyle/>
        <a:p>
          <a:endParaRPr lang="en-US"/>
        </a:p>
      </dgm:t>
    </dgm:pt>
    <dgm:pt modelId="{3E3212F6-82E2-B942-8AC5-E3D818C57BA7}" type="sibTrans" cxnId="{431CEC10-6367-9642-8A8D-797E280E3C96}">
      <dgm:prSet/>
      <dgm:spPr/>
      <dgm:t>
        <a:bodyPr/>
        <a:lstStyle/>
        <a:p>
          <a:endParaRPr lang="en-US"/>
        </a:p>
      </dgm:t>
    </dgm:pt>
    <dgm:pt modelId="{91D158A0-18E3-3B46-8867-5CFD645C50BB}">
      <dgm:prSet phldrT="[Text]" custT="1"/>
      <dgm:spPr/>
      <dgm:t>
        <a:bodyPr/>
        <a:lstStyle/>
        <a:p>
          <a:r>
            <a:rPr lang="en-US" sz="1800" dirty="0"/>
            <a:t>LogisticRegression &gt; SVC &gt; </a:t>
          </a:r>
          <a:r>
            <a:rPr lang="en-US" sz="1800" dirty="0" err="1"/>
            <a:t>XGBClassifier</a:t>
          </a:r>
          <a:endParaRPr lang="en-US" sz="1800" dirty="0"/>
        </a:p>
      </dgm:t>
    </dgm:pt>
    <dgm:pt modelId="{ACE832E5-72B0-AB48-A266-A4EFB01D4CE8}" type="parTrans" cxnId="{2ADC2847-8684-1741-B35C-9E80A7EB8DF5}">
      <dgm:prSet/>
      <dgm:spPr/>
      <dgm:t>
        <a:bodyPr/>
        <a:lstStyle/>
        <a:p>
          <a:endParaRPr lang="en-US"/>
        </a:p>
      </dgm:t>
    </dgm:pt>
    <dgm:pt modelId="{3CE75364-9284-EF43-9627-635348E6B003}" type="sibTrans" cxnId="{2ADC2847-8684-1741-B35C-9E80A7EB8DF5}">
      <dgm:prSet/>
      <dgm:spPr/>
      <dgm:t>
        <a:bodyPr/>
        <a:lstStyle/>
        <a:p>
          <a:endParaRPr lang="en-US"/>
        </a:p>
      </dgm:t>
    </dgm:pt>
    <dgm:pt modelId="{1EB8AA23-0F0F-E142-BF94-14CEEE0F6A89}">
      <dgm:prSet custT="1"/>
      <dgm:spPr/>
      <dgm:t>
        <a:bodyPr/>
        <a:lstStyle/>
        <a:p>
          <a:r>
            <a:rPr lang="en-US" sz="2000" dirty="0" err="1"/>
            <a:t>Keras</a:t>
          </a:r>
          <a:r>
            <a:rPr lang="en-US" sz="2000" dirty="0"/>
            <a:t> CNN</a:t>
          </a:r>
        </a:p>
      </dgm:t>
    </dgm:pt>
    <dgm:pt modelId="{78FD8B54-8F00-2A4E-A011-CED9F85D4A98}" type="parTrans" cxnId="{39750104-CBC5-4C4C-B908-82349C69D803}">
      <dgm:prSet/>
      <dgm:spPr/>
      <dgm:t>
        <a:bodyPr/>
        <a:lstStyle/>
        <a:p>
          <a:endParaRPr lang="en-US"/>
        </a:p>
      </dgm:t>
    </dgm:pt>
    <dgm:pt modelId="{C35266BD-16EF-A848-A1BF-C22900B2F0F2}" type="sibTrans" cxnId="{39750104-CBC5-4C4C-B908-82349C69D803}">
      <dgm:prSet/>
      <dgm:spPr/>
      <dgm:t>
        <a:bodyPr/>
        <a:lstStyle/>
        <a:p>
          <a:endParaRPr lang="en-US"/>
        </a:p>
      </dgm:t>
    </dgm:pt>
    <dgm:pt modelId="{1BAE08EB-8F7E-8544-BC84-13308F4C74BC}">
      <dgm:prSet custT="1"/>
      <dgm:spPr/>
      <dgm:t>
        <a:bodyPr/>
        <a:lstStyle/>
        <a:p>
          <a:r>
            <a:rPr lang="en-US" sz="2000" dirty="0" err="1"/>
            <a:t>Keras</a:t>
          </a:r>
          <a:r>
            <a:rPr lang="en-US" sz="2000" dirty="0"/>
            <a:t> CNN</a:t>
          </a:r>
        </a:p>
      </dgm:t>
    </dgm:pt>
    <dgm:pt modelId="{1391B24A-80EA-4244-91BE-85F8ED087C91}" type="parTrans" cxnId="{562FF3B2-CB8A-2C46-99FB-BEF3BC249093}">
      <dgm:prSet/>
      <dgm:spPr/>
      <dgm:t>
        <a:bodyPr/>
        <a:lstStyle/>
        <a:p>
          <a:endParaRPr lang="en-US"/>
        </a:p>
      </dgm:t>
    </dgm:pt>
    <dgm:pt modelId="{074DF057-487B-BE43-AC70-4BF4B4266BD3}" type="sibTrans" cxnId="{562FF3B2-CB8A-2C46-99FB-BEF3BC249093}">
      <dgm:prSet/>
      <dgm:spPr/>
      <dgm:t>
        <a:bodyPr/>
        <a:lstStyle/>
        <a:p>
          <a:endParaRPr lang="en-US"/>
        </a:p>
      </dgm:t>
    </dgm:pt>
    <dgm:pt modelId="{102C3567-72A6-5C4D-A53D-217A0D6D2BA3}">
      <dgm:prSet custT="1"/>
      <dgm:spPr/>
      <dgm:t>
        <a:bodyPr/>
        <a:lstStyle/>
        <a:p>
          <a:r>
            <a:rPr lang="en-US" sz="1800" dirty="0"/>
            <a:t>With Tokenizer</a:t>
          </a:r>
        </a:p>
      </dgm:t>
    </dgm:pt>
    <dgm:pt modelId="{B560EEEE-433D-CA43-9979-08AB5C539C2D}" type="parTrans" cxnId="{F4F535C4-137F-EF40-92FD-00DB0EF6DE83}">
      <dgm:prSet/>
      <dgm:spPr/>
      <dgm:t>
        <a:bodyPr/>
        <a:lstStyle/>
        <a:p>
          <a:endParaRPr lang="en-US"/>
        </a:p>
      </dgm:t>
    </dgm:pt>
    <dgm:pt modelId="{55D6ABC3-F811-1648-ACF9-E2F127AA6D51}" type="sibTrans" cxnId="{F4F535C4-137F-EF40-92FD-00DB0EF6DE83}">
      <dgm:prSet/>
      <dgm:spPr/>
      <dgm:t>
        <a:bodyPr/>
        <a:lstStyle/>
        <a:p>
          <a:endParaRPr lang="en-US"/>
        </a:p>
      </dgm:t>
    </dgm:pt>
    <dgm:pt modelId="{22A9BA41-D6E8-1849-AB9E-97CFA8C4F06C}">
      <dgm:prSet custT="1"/>
      <dgm:spPr/>
      <dgm:t>
        <a:bodyPr/>
        <a:lstStyle/>
        <a:p>
          <a:r>
            <a:rPr lang="en-US" sz="1800" dirty="0">
              <a:effectLst/>
            </a:rPr>
            <a:t>with Pre-trained Word2Vec Word Embedding </a:t>
          </a:r>
          <a:endParaRPr lang="en-US" sz="1800" dirty="0"/>
        </a:p>
      </dgm:t>
    </dgm:pt>
    <dgm:pt modelId="{D3B92B8B-BB12-8444-AFA2-4D05EA055BBD}" type="parTrans" cxnId="{86E3D900-2E8B-1143-BDD8-152CABF54AB0}">
      <dgm:prSet/>
      <dgm:spPr/>
      <dgm:t>
        <a:bodyPr/>
        <a:lstStyle/>
        <a:p>
          <a:endParaRPr lang="en-US"/>
        </a:p>
      </dgm:t>
    </dgm:pt>
    <dgm:pt modelId="{2A0E15FA-A4A3-3246-8AA2-79AC0D1293A1}" type="sibTrans" cxnId="{86E3D900-2E8B-1143-BDD8-152CABF54AB0}">
      <dgm:prSet/>
      <dgm:spPr/>
      <dgm:t>
        <a:bodyPr/>
        <a:lstStyle/>
        <a:p>
          <a:endParaRPr lang="en-US"/>
        </a:p>
      </dgm:t>
    </dgm:pt>
    <dgm:pt modelId="{D1D7FFE4-4F20-824B-92C4-76923194675B}">
      <dgm:prSet custT="1"/>
      <dgm:spPr/>
      <dgm:t>
        <a:bodyPr/>
        <a:lstStyle/>
        <a:p>
          <a:r>
            <a:rPr lang="en-US" sz="2000" dirty="0"/>
            <a:t>Word2Vec &gt; Doc2Vec</a:t>
          </a:r>
        </a:p>
      </dgm:t>
    </dgm:pt>
    <dgm:pt modelId="{8C8C048C-BEAF-CC42-8C1A-C2119F2E8D46}" type="parTrans" cxnId="{C9A26CD9-C74A-6049-AD02-4C5BB8828A3F}">
      <dgm:prSet/>
      <dgm:spPr/>
      <dgm:t>
        <a:bodyPr/>
        <a:lstStyle/>
        <a:p>
          <a:endParaRPr lang="en-US"/>
        </a:p>
      </dgm:t>
    </dgm:pt>
    <dgm:pt modelId="{50543CF1-DB65-FA43-8643-38B6BC634F8F}" type="sibTrans" cxnId="{C9A26CD9-C74A-6049-AD02-4C5BB8828A3F}">
      <dgm:prSet/>
      <dgm:spPr/>
      <dgm:t>
        <a:bodyPr/>
        <a:lstStyle/>
        <a:p>
          <a:endParaRPr lang="en-US"/>
        </a:p>
      </dgm:t>
    </dgm:pt>
    <dgm:pt modelId="{0BD38A58-8496-F543-A479-BF0DB47AD748}">
      <dgm:prSet phldrT="[Text]" custT="1"/>
      <dgm:spPr/>
      <dgm:t>
        <a:bodyPr/>
        <a:lstStyle/>
        <a:p>
          <a:r>
            <a:rPr lang="en-US" sz="1800" dirty="0">
              <a:effectLst/>
            </a:rPr>
            <a:t>with Pre-trained Word2Vec Word Embedding </a:t>
          </a:r>
          <a:endParaRPr lang="en-US" sz="1800" dirty="0"/>
        </a:p>
      </dgm:t>
    </dgm:pt>
    <dgm:pt modelId="{0422B343-5FD6-1F4B-B25F-84F53930A5A7}" type="sibTrans" cxnId="{2BD4F8BA-9255-EA46-A12A-76C72EB6F030}">
      <dgm:prSet/>
      <dgm:spPr/>
      <dgm:t>
        <a:bodyPr/>
        <a:lstStyle/>
        <a:p>
          <a:endParaRPr lang="en-US"/>
        </a:p>
      </dgm:t>
    </dgm:pt>
    <dgm:pt modelId="{BAD0EDDD-B117-4048-9625-1036AEC52AD2}" type="parTrans" cxnId="{2BD4F8BA-9255-EA46-A12A-76C72EB6F030}">
      <dgm:prSet/>
      <dgm:spPr/>
      <dgm:t>
        <a:bodyPr/>
        <a:lstStyle/>
        <a:p>
          <a:endParaRPr lang="en-US"/>
        </a:p>
      </dgm:t>
    </dgm:pt>
    <dgm:pt modelId="{39EB6CB6-AECE-334C-AF49-C4B3E8ABE87B}">
      <dgm:prSet/>
      <dgm:spPr/>
      <dgm:t>
        <a:bodyPr/>
        <a:lstStyle/>
        <a:p>
          <a:endParaRPr lang="en-US" dirty="0"/>
        </a:p>
      </dgm:t>
    </dgm:pt>
    <dgm:pt modelId="{B48A1971-91D9-0C4D-BF67-0EE970563E80}" type="parTrans" cxnId="{90D6412D-76DD-2C4B-A9FC-758A19EB6DD2}">
      <dgm:prSet/>
      <dgm:spPr/>
      <dgm:t>
        <a:bodyPr/>
        <a:lstStyle/>
        <a:p>
          <a:endParaRPr lang="en-US"/>
        </a:p>
      </dgm:t>
    </dgm:pt>
    <dgm:pt modelId="{05567FEA-21D8-564A-9842-4B27A14D5709}" type="sibTrans" cxnId="{90D6412D-76DD-2C4B-A9FC-758A19EB6DD2}">
      <dgm:prSet/>
      <dgm:spPr/>
      <dgm:t>
        <a:bodyPr/>
        <a:lstStyle/>
        <a:p>
          <a:endParaRPr lang="en-US"/>
        </a:p>
      </dgm:t>
    </dgm:pt>
    <dgm:pt modelId="{91BAC619-A050-3F4E-B281-ED829CB5E7FE}">
      <dgm:prSet/>
      <dgm:spPr/>
      <dgm:t>
        <a:bodyPr/>
        <a:lstStyle/>
        <a:p>
          <a:endParaRPr lang="en-US" dirty="0"/>
        </a:p>
      </dgm:t>
    </dgm:pt>
    <dgm:pt modelId="{1ED2729B-03FF-6F40-A649-B17BFD1C2E96}" type="parTrans" cxnId="{61FB6484-F85E-FB4A-9697-5FBA4ED645B5}">
      <dgm:prSet/>
      <dgm:spPr/>
      <dgm:t>
        <a:bodyPr/>
        <a:lstStyle/>
        <a:p>
          <a:endParaRPr lang="en-US"/>
        </a:p>
      </dgm:t>
    </dgm:pt>
    <dgm:pt modelId="{42D2D91C-ADE7-C140-B9B1-F40A9BDB638F}" type="sibTrans" cxnId="{61FB6484-F85E-FB4A-9697-5FBA4ED645B5}">
      <dgm:prSet/>
      <dgm:spPr/>
      <dgm:t>
        <a:bodyPr/>
        <a:lstStyle/>
        <a:p>
          <a:endParaRPr lang="en-US"/>
        </a:p>
      </dgm:t>
    </dgm:pt>
    <dgm:pt modelId="{D293CD1A-9637-284F-8864-85AD9DE2F776}">
      <dgm:prSet/>
      <dgm:spPr/>
      <dgm:t>
        <a:bodyPr/>
        <a:lstStyle/>
        <a:p>
          <a:endParaRPr lang="en-US"/>
        </a:p>
      </dgm:t>
    </dgm:pt>
    <dgm:pt modelId="{13CF9888-15AF-1446-B599-34F590A94FC8}" type="parTrans" cxnId="{612222C2-89A9-A14B-B3FD-330930A392E4}">
      <dgm:prSet/>
      <dgm:spPr/>
      <dgm:t>
        <a:bodyPr/>
        <a:lstStyle/>
        <a:p>
          <a:endParaRPr lang="en-US"/>
        </a:p>
      </dgm:t>
    </dgm:pt>
    <dgm:pt modelId="{A83A9C11-3DB8-9A40-A03A-CB4D8940FCA2}" type="sibTrans" cxnId="{612222C2-89A9-A14B-B3FD-330930A392E4}">
      <dgm:prSet/>
      <dgm:spPr/>
      <dgm:t>
        <a:bodyPr/>
        <a:lstStyle/>
        <a:p>
          <a:endParaRPr lang="en-US"/>
        </a:p>
      </dgm:t>
    </dgm:pt>
    <dgm:pt modelId="{D2799591-1ED2-AD45-9ECF-809E710DD4FF}">
      <dgm:prSet/>
      <dgm:spPr/>
      <dgm:t>
        <a:bodyPr/>
        <a:lstStyle/>
        <a:p>
          <a:endParaRPr lang="en-US" dirty="0"/>
        </a:p>
      </dgm:t>
    </dgm:pt>
    <dgm:pt modelId="{A28C87B0-7741-F848-B7F5-658B255CAEC0}" type="parTrans" cxnId="{ED8F32A4-9C5C-0B46-8D21-3A193877F64B}">
      <dgm:prSet/>
      <dgm:spPr/>
      <dgm:t>
        <a:bodyPr/>
        <a:lstStyle/>
        <a:p>
          <a:endParaRPr lang="en-US"/>
        </a:p>
      </dgm:t>
    </dgm:pt>
    <dgm:pt modelId="{B8E25AD2-E5F6-154B-8AAA-7A261218335D}" type="sibTrans" cxnId="{ED8F32A4-9C5C-0B46-8D21-3A193877F64B}">
      <dgm:prSet/>
      <dgm:spPr/>
      <dgm:t>
        <a:bodyPr/>
        <a:lstStyle/>
        <a:p>
          <a:endParaRPr lang="en-US"/>
        </a:p>
      </dgm:t>
    </dgm:pt>
    <dgm:pt modelId="{8544AEB5-C64C-4845-A305-79D8314CC140}">
      <dgm:prSet custT="1"/>
      <dgm:spPr/>
      <dgm:t>
        <a:bodyPr/>
        <a:lstStyle/>
        <a:p>
          <a:r>
            <a:rPr lang="en-US" sz="1400" dirty="0">
              <a:effectLst/>
            </a:rPr>
            <a:t>DBOW &gt; DMM &gt; DMC   and DOW + DMC &gt; DMC Also DOW + DMM &gt; DMM</a:t>
          </a:r>
          <a:endParaRPr lang="en-US" sz="1400" dirty="0"/>
        </a:p>
      </dgm:t>
    </dgm:pt>
    <dgm:pt modelId="{B1925630-19FD-9F4A-91D2-D8805873D16D}" type="parTrans" cxnId="{CCDD197C-4A28-CB40-96EF-E947B96C87C2}">
      <dgm:prSet/>
      <dgm:spPr/>
      <dgm:t>
        <a:bodyPr/>
        <a:lstStyle/>
        <a:p>
          <a:endParaRPr lang="en-US"/>
        </a:p>
      </dgm:t>
    </dgm:pt>
    <dgm:pt modelId="{E6910E5A-436A-0C45-9830-D20A8DF66C66}" type="sibTrans" cxnId="{CCDD197C-4A28-CB40-96EF-E947B96C87C2}">
      <dgm:prSet/>
      <dgm:spPr/>
      <dgm:t>
        <a:bodyPr/>
        <a:lstStyle/>
        <a:p>
          <a:endParaRPr lang="en-US"/>
        </a:p>
      </dgm:t>
    </dgm:pt>
    <dgm:pt modelId="{C2DE15F4-0692-8C4D-843E-8A6CE28433B5}">
      <dgm:prSet custT="1"/>
      <dgm:spPr/>
      <dgm:t>
        <a:bodyPr/>
        <a:lstStyle/>
        <a:p>
          <a:r>
            <a:rPr lang="en-US" sz="1400" dirty="0">
              <a:effectLst/>
            </a:rPr>
            <a:t>DBOW + DMM &gt; DBOW + DMC</a:t>
          </a:r>
          <a:endParaRPr lang="en-US" sz="1400" dirty="0"/>
        </a:p>
      </dgm:t>
    </dgm:pt>
    <dgm:pt modelId="{A1879803-6628-6141-BC4A-4EE4C52352A8}" type="parTrans" cxnId="{E1093B86-BE3D-784D-BEFB-199B47186E32}">
      <dgm:prSet/>
      <dgm:spPr/>
      <dgm:t>
        <a:bodyPr/>
        <a:lstStyle/>
        <a:p>
          <a:endParaRPr lang="en-US"/>
        </a:p>
      </dgm:t>
    </dgm:pt>
    <dgm:pt modelId="{64F5B6D7-E374-2E47-8C30-72331E12DE04}" type="sibTrans" cxnId="{E1093B86-BE3D-784D-BEFB-199B47186E32}">
      <dgm:prSet/>
      <dgm:spPr/>
      <dgm:t>
        <a:bodyPr/>
        <a:lstStyle/>
        <a:p>
          <a:endParaRPr lang="en-US"/>
        </a:p>
      </dgm:t>
    </dgm:pt>
    <dgm:pt modelId="{A357837E-08A3-E14E-AF5D-94CBB2260EA7}" type="pres">
      <dgm:prSet presAssocID="{FB4225BB-D05D-A74F-8FD0-6774A3118DE9}" presName="outerComposite" presStyleCnt="0">
        <dgm:presLayoutVars>
          <dgm:chMax val="5"/>
          <dgm:dir/>
          <dgm:resizeHandles val="exact"/>
        </dgm:presLayoutVars>
      </dgm:prSet>
      <dgm:spPr/>
    </dgm:pt>
    <dgm:pt modelId="{8C42CFA0-9CD3-3540-8090-AD5444E6381C}" type="pres">
      <dgm:prSet presAssocID="{FB4225BB-D05D-A74F-8FD0-6774A3118DE9}" presName="dummyMaxCanvas" presStyleCnt="0">
        <dgm:presLayoutVars/>
      </dgm:prSet>
      <dgm:spPr/>
    </dgm:pt>
    <dgm:pt modelId="{5612F564-191A-2841-941D-DC1C33BDE4D9}" type="pres">
      <dgm:prSet presAssocID="{FB4225BB-D05D-A74F-8FD0-6774A3118DE9}" presName="FiveNodes_1" presStyleLbl="node1" presStyleIdx="0" presStyleCnt="5">
        <dgm:presLayoutVars>
          <dgm:bulletEnabled val="1"/>
        </dgm:presLayoutVars>
      </dgm:prSet>
      <dgm:spPr/>
    </dgm:pt>
    <dgm:pt modelId="{077979F4-358C-C44B-B228-34FCDBC91FF1}" type="pres">
      <dgm:prSet presAssocID="{FB4225BB-D05D-A74F-8FD0-6774A3118DE9}" presName="FiveNodes_2" presStyleLbl="node1" presStyleIdx="1" presStyleCnt="5" custLinFactNeighborX="-945" custLinFactNeighborY="-1776">
        <dgm:presLayoutVars>
          <dgm:bulletEnabled val="1"/>
        </dgm:presLayoutVars>
      </dgm:prSet>
      <dgm:spPr/>
    </dgm:pt>
    <dgm:pt modelId="{66E47D7B-EB0B-E240-A10B-BD54DAF6E66C}" type="pres">
      <dgm:prSet presAssocID="{FB4225BB-D05D-A74F-8FD0-6774A3118DE9}" presName="FiveNodes_3" presStyleLbl="node1" presStyleIdx="2" presStyleCnt="5" custLinFactNeighborX="183">
        <dgm:presLayoutVars>
          <dgm:bulletEnabled val="1"/>
        </dgm:presLayoutVars>
      </dgm:prSet>
      <dgm:spPr/>
    </dgm:pt>
    <dgm:pt modelId="{95FBF146-B407-7447-A50F-39C748B24B1A}" type="pres">
      <dgm:prSet presAssocID="{FB4225BB-D05D-A74F-8FD0-6774A3118DE9}" presName="FiveNodes_4" presStyleLbl="node1" presStyleIdx="3" presStyleCnt="5">
        <dgm:presLayoutVars>
          <dgm:bulletEnabled val="1"/>
        </dgm:presLayoutVars>
      </dgm:prSet>
      <dgm:spPr/>
    </dgm:pt>
    <dgm:pt modelId="{C9E532C5-36D2-A14F-9AA4-8B7AFCCA2049}" type="pres">
      <dgm:prSet presAssocID="{FB4225BB-D05D-A74F-8FD0-6774A3118DE9}" presName="FiveNodes_5" presStyleLbl="node1" presStyleIdx="4" presStyleCnt="5" custLinFactNeighborX="0" custLinFactNeighborY="0">
        <dgm:presLayoutVars>
          <dgm:bulletEnabled val="1"/>
        </dgm:presLayoutVars>
      </dgm:prSet>
      <dgm:spPr/>
    </dgm:pt>
    <dgm:pt modelId="{8036FB03-3D3F-914C-8A34-B9982469DC41}" type="pres">
      <dgm:prSet presAssocID="{FB4225BB-D05D-A74F-8FD0-6774A3118DE9}" presName="FiveConn_1-2" presStyleLbl="fgAccFollowNode1" presStyleIdx="0" presStyleCnt="4">
        <dgm:presLayoutVars>
          <dgm:bulletEnabled val="1"/>
        </dgm:presLayoutVars>
      </dgm:prSet>
      <dgm:spPr/>
    </dgm:pt>
    <dgm:pt modelId="{DDA99FE3-6894-3843-B8F2-F31A8407CB5C}" type="pres">
      <dgm:prSet presAssocID="{FB4225BB-D05D-A74F-8FD0-6774A3118DE9}" presName="FiveConn_2-3" presStyleLbl="fgAccFollowNode1" presStyleIdx="1" presStyleCnt="4">
        <dgm:presLayoutVars>
          <dgm:bulletEnabled val="1"/>
        </dgm:presLayoutVars>
      </dgm:prSet>
      <dgm:spPr/>
    </dgm:pt>
    <dgm:pt modelId="{7F262139-F076-B344-8E6E-8E67B20F5CDE}" type="pres">
      <dgm:prSet presAssocID="{FB4225BB-D05D-A74F-8FD0-6774A3118DE9}" presName="FiveConn_3-4" presStyleLbl="fgAccFollowNode1" presStyleIdx="2" presStyleCnt="4">
        <dgm:presLayoutVars>
          <dgm:bulletEnabled val="1"/>
        </dgm:presLayoutVars>
      </dgm:prSet>
      <dgm:spPr/>
    </dgm:pt>
    <dgm:pt modelId="{9B363AD2-B403-AA4F-A6E5-D248BD152461}" type="pres">
      <dgm:prSet presAssocID="{FB4225BB-D05D-A74F-8FD0-6774A3118DE9}" presName="FiveConn_4-5" presStyleLbl="fgAccFollowNode1" presStyleIdx="3" presStyleCnt="4">
        <dgm:presLayoutVars>
          <dgm:bulletEnabled val="1"/>
        </dgm:presLayoutVars>
      </dgm:prSet>
      <dgm:spPr/>
    </dgm:pt>
    <dgm:pt modelId="{533D5114-178F-5C44-9CC1-777FE02C0CBF}" type="pres">
      <dgm:prSet presAssocID="{FB4225BB-D05D-A74F-8FD0-6774A3118DE9}" presName="FiveNodes_1_text" presStyleLbl="node1" presStyleIdx="4" presStyleCnt="5">
        <dgm:presLayoutVars>
          <dgm:bulletEnabled val="1"/>
        </dgm:presLayoutVars>
      </dgm:prSet>
      <dgm:spPr/>
    </dgm:pt>
    <dgm:pt modelId="{90028663-5102-384F-BD84-643CA6CDDC10}" type="pres">
      <dgm:prSet presAssocID="{FB4225BB-D05D-A74F-8FD0-6774A3118DE9}" presName="FiveNodes_2_text" presStyleLbl="node1" presStyleIdx="4" presStyleCnt="5">
        <dgm:presLayoutVars>
          <dgm:bulletEnabled val="1"/>
        </dgm:presLayoutVars>
      </dgm:prSet>
      <dgm:spPr/>
    </dgm:pt>
    <dgm:pt modelId="{DA244EB8-9820-BD46-AAB2-1FD3CC4F771C}" type="pres">
      <dgm:prSet presAssocID="{FB4225BB-D05D-A74F-8FD0-6774A3118DE9}" presName="FiveNodes_3_text" presStyleLbl="node1" presStyleIdx="4" presStyleCnt="5">
        <dgm:presLayoutVars>
          <dgm:bulletEnabled val="1"/>
        </dgm:presLayoutVars>
      </dgm:prSet>
      <dgm:spPr/>
    </dgm:pt>
    <dgm:pt modelId="{47E95BB1-180D-0244-852D-37153327CB48}" type="pres">
      <dgm:prSet presAssocID="{FB4225BB-D05D-A74F-8FD0-6774A3118DE9}" presName="FiveNodes_4_text" presStyleLbl="node1" presStyleIdx="4" presStyleCnt="5">
        <dgm:presLayoutVars>
          <dgm:bulletEnabled val="1"/>
        </dgm:presLayoutVars>
      </dgm:prSet>
      <dgm:spPr/>
    </dgm:pt>
    <dgm:pt modelId="{EC029F8B-9B74-1641-B0C2-B3E5C97D7C8F}" type="pres">
      <dgm:prSet presAssocID="{FB4225BB-D05D-A74F-8FD0-6774A3118DE9}" presName="FiveNodes_5_text" presStyleLbl="node1" presStyleIdx="4" presStyleCnt="5">
        <dgm:presLayoutVars>
          <dgm:bulletEnabled val="1"/>
        </dgm:presLayoutVars>
      </dgm:prSet>
      <dgm:spPr/>
    </dgm:pt>
  </dgm:ptLst>
  <dgm:cxnLst>
    <dgm:cxn modelId="{B0664E00-0359-7447-853C-04D834A7F218}" type="presOf" srcId="{AEAC0BA7-15C8-7D45-A09B-F11829B505FB}" destId="{533D5114-178F-5C44-9CC1-777FE02C0CBF}" srcOrd="1" destOrd="0" presId="urn:microsoft.com/office/officeart/2005/8/layout/vProcess5"/>
    <dgm:cxn modelId="{86E3D900-2E8B-1143-BDD8-152CABF54AB0}" srcId="{1BAE08EB-8F7E-8544-BC84-13308F4C74BC}" destId="{22A9BA41-D6E8-1849-AB9E-97CFA8C4F06C}" srcOrd="0" destOrd="0" parTransId="{D3B92B8B-BB12-8444-AFA2-4D05EA055BBD}" sibTransId="{2A0E15FA-A4A3-3246-8AA2-79AC0D1293A1}"/>
    <dgm:cxn modelId="{39750104-CBC5-4C4C-B908-82349C69D803}" srcId="{FB4225BB-D05D-A74F-8FD0-6774A3118DE9}" destId="{1EB8AA23-0F0F-E142-BF94-14CEEE0F6A89}" srcOrd="1" destOrd="0" parTransId="{78FD8B54-8F00-2A4E-A011-CED9F85D4A98}" sibTransId="{C35266BD-16EF-A848-A1BF-C22900B2F0F2}"/>
    <dgm:cxn modelId="{DF051608-CCD3-7344-8BA6-45D32A921AF3}" type="presOf" srcId="{26035EEA-02D1-7942-8C34-57A441C859BF}" destId="{66E47D7B-EB0B-E240-A10B-BD54DAF6E66C}" srcOrd="0" destOrd="0" presId="urn:microsoft.com/office/officeart/2005/8/layout/vProcess5"/>
    <dgm:cxn modelId="{E531950C-0ABA-2244-99DC-1C8F9F79D5B2}" type="presOf" srcId="{3E3212F6-82E2-B942-8AC5-E3D818C57BA7}" destId="{7F262139-F076-B344-8E6E-8E67B20F5CDE}" srcOrd="0" destOrd="0" presId="urn:microsoft.com/office/officeart/2005/8/layout/vProcess5"/>
    <dgm:cxn modelId="{431CEC10-6367-9642-8A8D-797E280E3C96}" srcId="{FB4225BB-D05D-A74F-8FD0-6774A3118DE9}" destId="{26035EEA-02D1-7942-8C34-57A441C859BF}" srcOrd="2" destOrd="0" parTransId="{4D706E77-6A8A-DB47-ABDF-BF910FD3F233}" sibTransId="{3E3212F6-82E2-B942-8AC5-E3D818C57BA7}"/>
    <dgm:cxn modelId="{0A6F3915-62A2-5949-A581-CF6A9C2BB8F2}" type="presOf" srcId="{C552AAD1-D660-464E-A24E-62ACA3210B5C}" destId="{8036FB03-3D3F-914C-8A34-B9982469DC41}" srcOrd="0" destOrd="0" presId="urn:microsoft.com/office/officeart/2005/8/layout/vProcess5"/>
    <dgm:cxn modelId="{1A8DF915-EA9D-8C4F-BE2F-219DB0875189}" type="presOf" srcId="{91D158A0-18E3-3B46-8867-5CFD645C50BB}" destId="{DA244EB8-9820-BD46-AAB2-1FD3CC4F771C}" srcOrd="1" destOrd="1" presId="urn:microsoft.com/office/officeart/2005/8/layout/vProcess5"/>
    <dgm:cxn modelId="{06CD5B1F-E1E6-664E-9858-44BDF55A50DA}" type="presOf" srcId="{074DF057-487B-BE43-AC70-4BF4B4266BD3}" destId="{9B363AD2-B403-AA4F-A6E5-D248BD152461}" srcOrd="0" destOrd="0" presId="urn:microsoft.com/office/officeart/2005/8/layout/vProcess5"/>
    <dgm:cxn modelId="{61AE582C-8AF9-FE4E-B782-1164BB5E9C72}" type="presOf" srcId="{C2DE15F4-0692-8C4D-843E-8A6CE28433B5}" destId="{EC029F8B-9B74-1641-B0C2-B3E5C97D7C8F}" srcOrd="1" destOrd="2" presId="urn:microsoft.com/office/officeart/2005/8/layout/vProcess5"/>
    <dgm:cxn modelId="{90D6412D-76DD-2C4B-A9FC-758A19EB6DD2}" srcId="{FB4225BB-D05D-A74F-8FD0-6774A3118DE9}" destId="{39EB6CB6-AECE-334C-AF49-C4B3E8ABE87B}" srcOrd="8" destOrd="0" parTransId="{B48A1971-91D9-0C4D-BF67-0EE970563E80}" sibTransId="{05567FEA-21D8-564A-9842-4B27A14D5709}"/>
    <dgm:cxn modelId="{BD3F8B36-E64F-E848-9138-19E65A52206B}" type="presOf" srcId="{C2DE15F4-0692-8C4D-843E-8A6CE28433B5}" destId="{C9E532C5-36D2-A14F-9AA4-8B7AFCCA2049}" srcOrd="0" destOrd="2" presId="urn:microsoft.com/office/officeart/2005/8/layout/vProcess5"/>
    <dgm:cxn modelId="{2ADC2847-8684-1741-B35C-9E80A7EB8DF5}" srcId="{26035EEA-02D1-7942-8C34-57A441C859BF}" destId="{91D158A0-18E3-3B46-8867-5CFD645C50BB}" srcOrd="0" destOrd="0" parTransId="{ACE832E5-72B0-AB48-A266-A4EFB01D4CE8}" sibTransId="{3CE75364-9284-EF43-9627-635348E6B003}"/>
    <dgm:cxn modelId="{9D64CB4E-A6AC-254A-B96D-1BE184266A17}" type="presOf" srcId="{102C3567-72A6-5C4D-A53D-217A0D6D2BA3}" destId="{077979F4-358C-C44B-B228-34FCDBC91FF1}" srcOrd="0" destOrd="1" presId="urn:microsoft.com/office/officeart/2005/8/layout/vProcess5"/>
    <dgm:cxn modelId="{ACEDFA4E-E06F-3B4A-AAAC-49CD96023158}" type="presOf" srcId="{1BAE08EB-8F7E-8544-BC84-13308F4C74BC}" destId="{47E95BB1-180D-0244-852D-37153327CB48}" srcOrd="1" destOrd="0" presId="urn:microsoft.com/office/officeart/2005/8/layout/vProcess5"/>
    <dgm:cxn modelId="{96C1E259-B3E2-334A-8F03-1BD1F839A5F4}" type="presOf" srcId="{C35266BD-16EF-A848-A1BF-C22900B2F0F2}" destId="{DDA99FE3-6894-3843-B8F2-F31A8407CB5C}" srcOrd="0" destOrd="0" presId="urn:microsoft.com/office/officeart/2005/8/layout/vProcess5"/>
    <dgm:cxn modelId="{6D75FD5D-133A-214D-9C85-10D7293751BA}" type="presOf" srcId="{22A9BA41-D6E8-1849-AB9E-97CFA8C4F06C}" destId="{95FBF146-B407-7447-A50F-39C748B24B1A}" srcOrd="0" destOrd="1" presId="urn:microsoft.com/office/officeart/2005/8/layout/vProcess5"/>
    <dgm:cxn modelId="{324DEB74-979F-DE45-804B-5005929E8AE7}" type="presOf" srcId="{8544AEB5-C64C-4845-A305-79D8314CC140}" destId="{EC029F8B-9B74-1641-B0C2-B3E5C97D7C8F}" srcOrd="1" destOrd="1" presId="urn:microsoft.com/office/officeart/2005/8/layout/vProcess5"/>
    <dgm:cxn modelId="{CCDD197C-4A28-CB40-96EF-E947B96C87C2}" srcId="{D1D7FFE4-4F20-824B-92C4-76923194675B}" destId="{8544AEB5-C64C-4845-A305-79D8314CC140}" srcOrd="0" destOrd="0" parTransId="{B1925630-19FD-9F4A-91D2-D8805873D16D}" sibTransId="{E6910E5A-436A-0C45-9830-D20A8DF66C66}"/>
    <dgm:cxn modelId="{FDB8827D-7677-7C45-AD61-AAFC05EEE18D}" type="presOf" srcId="{0BD38A58-8496-F543-A479-BF0DB47AD748}" destId="{5612F564-191A-2841-941D-DC1C33BDE4D9}" srcOrd="0" destOrd="1" presId="urn:microsoft.com/office/officeart/2005/8/layout/vProcess5"/>
    <dgm:cxn modelId="{61FB6484-F85E-FB4A-9697-5FBA4ED645B5}" srcId="{FB4225BB-D05D-A74F-8FD0-6774A3118DE9}" destId="{91BAC619-A050-3F4E-B281-ED829CB5E7FE}" srcOrd="7" destOrd="0" parTransId="{1ED2729B-03FF-6F40-A649-B17BFD1C2E96}" sibTransId="{42D2D91C-ADE7-C140-B9B1-F40A9BDB638F}"/>
    <dgm:cxn modelId="{E1093B86-BE3D-784D-BEFB-199B47186E32}" srcId="{D1D7FFE4-4F20-824B-92C4-76923194675B}" destId="{C2DE15F4-0692-8C4D-843E-8A6CE28433B5}" srcOrd="1" destOrd="0" parTransId="{A1879803-6628-6141-BC4A-4EE4C52352A8}" sibTransId="{64F5B6D7-E374-2E47-8C30-72331E12DE04}"/>
    <dgm:cxn modelId="{CFE40D8E-28BE-D84F-A425-882A84A34CB1}" type="presOf" srcId="{22A9BA41-D6E8-1849-AB9E-97CFA8C4F06C}" destId="{47E95BB1-180D-0244-852D-37153327CB48}" srcOrd="1" destOrd="1" presId="urn:microsoft.com/office/officeart/2005/8/layout/vProcess5"/>
    <dgm:cxn modelId="{B58BC398-5BDE-B344-A304-379EE320C806}" type="presOf" srcId="{102C3567-72A6-5C4D-A53D-217A0D6D2BA3}" destId="{90028663-5102-384F-BD84-643CA6CDDC10}" srcOrd="1" destOrd="1" presId="urn:microsoft.com/office/officeart/2005/8/layout/vProcess5"/>
    <dgm:cxn modelId="{DE06049B-F6E4-AC44-9E8A-82DA21051C05}" type="presOf" srcId="{26035EEA-02D1-7942-8C34-57A441C859BF}" destId="{DA244EB8-9820-BD46-AAB2-1FD3CC4F771C}" srcOrd="1" destOrd="0" presId="urn:microsoft.com/office/officeart/2005/8/layout/vProcess5"/>
    <dgm:cxn modelId="{ED8F32A4-9C5C-0B46-8D21-3A193877F64B}" srcId="{FB4225BB-D05D-A74F-8FD0-6774A3118DE9}" destId="{D2799591-1ED2-AD45-9ECF-809E710DD4FF}" srcOrd="5" destOrd="0" parTransId="{A28C87B0-7741-F848-B7F5-658B255CAEC0}" sibTransId="{B8E25AD2-E5F6-154B-8AAA-7A261218335D}"/>
    <dgm:cxn modelId="{FE3A34AE-4F7C-784A-BA4F-BD61801442BB}" type="presOf" srcId="{D1D7FFE4-4F20-824B-92C4-76923194675B}" destId="{EC029F8B-9B74-1641-B0C2-B3E5C97D7C8F}" srcOrd="1" destOrd="0" presId="urn:microsoft.com/office/officeart/2005/8/layout/vProcess5"/>
    <dgm:cxn modelId="{F37DE8AE-E5E0-7B48-8118-BF72EDE09B96}" type="presOf" srcId="{1BAE08EB-8F7E-8544-BC84-13308F4C74BC}" destId="{95FBF146-B407-7447-A50F-39C748B24B1A}" srcOrd="0" destOrd="0" presId="urn:microsoft.com/office/officeart/2005/8/layout/vProcess5"/>
    <dgm:cxn modelId="{E83D14B1-D1C0-4843-B7C9-ED56C5EC0DBD}" type="presOf" srcId="{1EB8AA23-0F0F-E142-BF94-14CEEE0F6A89}" destId="{077979F4-358C-C44B-B228-34FCDBC91FF1}" srcOrd="0" destOrd="0" presId="urn:microsoft.com/office/officeart/2005/8/layout/vProcess5"/>
    <dgm:cxn modelId="{562FF3B2-CB8A-2C46-99FB-BEF3BC249093}" srcId="{FB4225BB-D05D-A74F-8FD0-6774A3118DE9}" destId="{1BAE08EB-8F7E-8544-BC84-13308F4C74BC}" srcOrd="3" destOrd="0" parTransId="{1391B24A-80EA-4244-91BE-85F8ED087C91}" sibTransId="{074DF057-487B-BE43-AC70-4BF4B4266BD3}"/>
    <dgm:cxn modelId="{2BD4F8BA-9255-EA46-A12A-76C72EB6F030}" srcId="{AEAC0BA7-15C8-7D45-A09B-F11829B505FB}" destId="{0BD38A58-8496-F543-A479-BF0DB47AD748}" srcOrd="0" destOrd="0" parTransId="{BAD0EDDD-B117-4048-9625-1036AEC52AD2}" sibTransId="{0422B343-5FD6-1F4B-B25F-84F53930A5A7}"/>
    <dgm:cxn modelId="{612222C2-89A9-A14B-B3FD-330930A392E4}" srcId="{FB4225BB-D05D-A74F-8FD0-6774A3118DE9}" destId="{D293CD1A-9637-284F-8864-85AD9DE2F776}" srcOrd="6" destOrd="0" parTransId="{13CF9888-15AF-1446-B599-34F590A94FC8}" sibTransId="{A83A9C11-3DB8-9A40-A03A-CB4D8940FCA2}"/>
    <dgm:cxn modelId="{F4F535C4-137F-EF40-92FD-00DB0EF6DE83}" srcId="{1EB8AA23-0F0F-E142-BF94-14CEEE0F6A89}" destId="{102C3567-72A6-5C4D-A53D-217A0D6D2BA3}" srcOrd="0" destOrd="0" parTransId="{B560EEEE-433D-CA43-9979-08AB5C539C2D}" sibTransId="{55D6ABC3-F811-1648-ACF9-E2F127AA6D51}"/>
    <dgm:cxn modelId="{8365A3C4-721F-784F-B369-54B3CA764A2B}" type="presOf" srcId="{8544AEB5-C64C-4845-A305-79D8314CC140}" destId="{C9E532C5-36D2-A14F-9AA4-8B7AFCCA2049}" srcOrd="0" destOrd="1" presId="urn:microsoft.com/office/officeart/2005/8/layout/vProcess5"/>
    <dgm:cxn modelId="{EB4292C9-218A-A24C-B1ED-EDD109233644}" type="presOf" srcId="{D1D7FFE4-4F20-824B-92C4-76923194675B}" destId="{C9E532C5-36D2-A14F-9AA4-8B7AFCCA2049}" srcOrd="0" destOrd="0" presId="urn:microsoft.com/office/officeart/2005/8/layout/vProcess5"/>
    <dgm:cxn modelId="{718E4DD3-C0BB-204C-89AC-2BE1D50A6331}" type="presOf" srcId="{AEAC0BA7-15C8-7D45-A09B-F11829B505FB}" destId="{5612F564-191A-2841-941D-DC1C33BDE4D9}" srcOrd="0" destOrd="0" presId="urn:microsoft.com/office/officeart/2005/8/layout/vProcess5"/>
    <dgm:cxn modelId="{60805DD4-967F-504A-A959-2F43CCACEDA2}" type="presOf" srcId="{FB4225BB-D05D-A74F-8FD0-6774A3118DE9}" destId="{A357837E-08A3-E14E-AF5D-94CBB2260EA7}" srcOrd="0" destOrd="0" presId="urn:microsoft.com/office/officeart/2005/8/layout/vProcess5"/>
    <dgm:cxn modelId="{F313C1D6-A91A-9448-87BD-E40A7528D88A}" type="presOf" srcId="{91D158A0-18E3-3B46-8867-5CFD645C50BB}" destId="{66E47D7B-EB0B-E240-A10B-BD54DAF6E66C}" srcOrd="0" destOrd="1" presId="urn:microsoft.com/office/officeart/2005/8/layout/vProcess5"/>
    <dgm:cxn modelId="{C9A26CD9-C74A-6049-AD02-4C5BB8828A3F}" srcId="{FB4225BB-D05D-A74F-8FD0-6774A3118DE9}" destId="{D1D7FFE4-4F20-824B-92C4-76923194675B}" srcOrd="4" destOrd="0" parTransId="{8C8C048C-BEAF-CC42-8C1A-C2119F2E8D46}" sibTransId="{50543CF1-DB65-FA43-8643-38B6BC634F8F}"/>
    <dgm:cxn modelId="{C5CC9EE1-4DB6-B64F-8F01-0107EAA71172}" srcId="{FB4225BB-D05D-A74F-8FD0-6774A3118DE9}" destId="{AEAC0BA7-15C8-7D45-A09B-F11829B505FB}" srcOrd="0" destOrd="0" parTransId="{A666BED2-8B69-0042-952D-267A06456C60}" sibTransId="{C552AAD1-D660-464E-A24E-62ACA3210B5C}"/>
    <dgm:cxn modelId="{8825B3F6-12E0-394F-818E-659D04EA9E72}" type="presOf" srcId="{0BD38A58-8496-F543-A479-BF0DB47AD748}" destId="{533D5114-178F-5C44-9CC1-777FE02C0CBF}" srcOrd="1" destOrd="1" presId="urn:microsoft.com/office/officeart/2005/8/layout/vProcess5"/>
    <dgm:cxn modelId="{ED7AE0F9-7E41-0D45-92F4-563ADFA4C965}" type="presOf" srcId="{1EB8AA23-0F0F-E142-BF94-14CEEE0F6A89}" destId="{90028663-5102-384F-BD84-643CA6CDDC10}" srcOrd="1" destOrd="0" presId="urn:microsoft.com/office/officeart/2005/8/layout/vProcess5"/>
    <dgm:cxn modelId="{2A375C87-7809-144B-9347-36C4CA5D7BAC}" type="presParOf" srcId="{A357837E-08A3-E14E-AF5D-94CBB2260EA7}" destId="{8C42CFA0-9CD3-3540-8090-AD5444E6381C}" srcOrd="0" destOrd="0" presId="urn:microsoft.com/office/officeart/2005/8/layout/vProcess5"/>
    <dgm:cxn modelId="{DF503C3F-6B4E-0C48-9327-3A608DD95DAF}" type="presParOf" srcId="{A357837E-08A3-E14E-AF5D-94CBB2260EA7}" destId="{5612F564-191A-2841-941D-DC1C33BDE4D9}" srcOrd="1" destOrd="0" presId="urn:microsoft.com/office/officeart/2005/8/layout/vProcess5"/>
    <dgm:cxn modelId="{2DF2DE23-F170-5F4F-9CD6-2D079E5E008B}" type="presParOf" srcId="{A357837E-08A3-E14E-AF5D-94CBB2260EA7}" destId="{077979F4-358C-C44B-B228-34FCDBC91FF1}" srcOrd="2" destOrd="0" presId="urn:microsoft.com/office/officeart/2005/8/layout/vProcess5"/>
    <dgm:cxn modelId="{7EDB802A-0D10-7147-9E69-58256F97C106}" type="presParOf" srcId="{A357837E-08A3-E14E-AF5D-94CBB2260EA7}" destId="{66E47D7B-EB0B-E240-A10B-BD54DAF6E66C}" srcOrd="3" destOrd="0" presId="urn:microsoft.com/office/officeart/2005/8/layout/vProcess5"/>
    <dgm:cxn modelId="{4B4D1ED9-2ED4-2D4E-8D32-9C45A7E03ADD}" type="presParOf" srcId="{A357837E-08A3-E14E-AF5D-94CBB2260EA7}" destId="{95FBF146-B407-7447-A50F-39C748B24B1A}" srcOrd="4" destOrd="0" presId="urn:microsoft.com/office/officeart/2005/8/layout/vProcess5"/>
    <dgm:cxn modelId="{FD670939-474B-BF45-AE94-1894D387B693}" type="presParOf" srcId="{A357837E-08A3-E14E-AF5D-94CBB2260EA7}" destId="{C9E532C5-36D2-A14F-9AA4-8B7AFCCA2049}" srcOrd="5" destOrd="0" presId="urn:microsoft.com/office/officeart/2005/8/layout/vProcess5"/>
    <dgm:cxn modelId="{1BA8F4CB-3B55-6C46-8A18-62C4FE4759EE}" type="presParOf" srcId="{A357837E-08A3-E14E-AF5D-94CBB2260EA7}" destId="{8036FB03-3D3F-914C-8A34-B9982469DC41}" srcOrd="6" destOrd="0" presId="urn:microsoft.com/office/officeart/2005/8/layout/vProcess5"/>
    <dgm:cxn modelId="{A03695B2-1ADE-FB41-8AFB-62B31EAEEF0D}" type="presParOf" srcId="{A357837E-08A3-E14E-AF5D-94CBB2260EA7}" destId="{DDA99FE3-6894-3843-B8F2-F31A8407CB5C}" srcOrd="7" destOrd="0" presId="urn:microsoft.com/office/officeart/2005/8/layout/vProcess5"/>
    <dgm:cxn modelId="{D5DDCE4F-FF16-414F-807A-1607DE36F579}" type="presParOf" srcId="{A357837E-08A3-E14E-AF5D-94CBB2260EA7}" destId="{7F262139-F076-B344-8E6E-8E67B20F5CDE}" srcOrd="8" destOrd="0" presId="urn:microsoft.com/office/officeart/2005/8/layout/vProcess5"/>
    <dgm:cxn modelId="{761E613B-AA2B-FC4E-B76E-370D48E0D986}" type="presParOf" srcId="{A357837E-08A3-E14E-AF5D-94CBB2260EA7}" destId="{9B363AD2-B403-AA4F-A6E5-D248BD152461}" srcOrd="9" destOrd="0" presId="urn:microsoft.com/office/officeart/2005/8/layout/vProcess5"/>
    <dgm:cxn modelId="{C6EE0258-648F-834B-B40E-5CDDC70DDD98}" type="presParOf" srcId="{A357837E-08A3-E14E-AF5D-94CBB2260EA7}" destId="{533D5114-178F-5C44-9CC1-777FE02C0CBF}" srcOrd="10" destOrd="0" presId="urn:microsoft.com/office/officeart/2005/8/layout/vProcess5"/>
    <dgm:cxn modelId="{3127223B-A25E-9446-B93F-50B864ACA4A1}" type="presParOf" srcId="{A357837E-08A3-E14E-AF5D-94CBB2260EA7}" destId="{90028663-5102-384F-BD84-643CA6CDDC10}" srcOrd="11" destOrd="0" presId="urn:microsoft.com/office/officeart/2005/8/layout/vProcess5"/>
    <dgm:cxn modelId="{31C5E913-CB75-DA47-ACF4-ABE6D511E2F9}" type="presParOf" srcId="{A357837E-08A3-E14E-AF5D-94CBB2260EA7}" destId="{DA244EB8-9820-BD46-AAB2-1FD3CC4F771C}" srcOrd="12" destOrd="0" presId="urn:microsoft.com/office/officeart/2005/8/layout/vProcess5"/>
    <dgm:cxn modelId="{FF29D23C-5523-C44F-A271-77F4FF8E7701}" type="presParOf" srcId="{A357837E-08A3-E14E-AF5D-94CBB2260EA7}" destId="{47E95BB1-180D-0244-852D-37153327CB48}" srcOrd="13" destOrd="0" presId="urn:microsoft.com/office/officeart/2005/8/layout/vProcess5"/>
    <dgm:cxn modelId="{B4E0EC31-7033-7E4E-8EE0-9D8E7A9647EE}" type="presParOf" srcId="{A357837E-08A3-E14E-AF5D-94CBB2260EA7}" destId="{EC029F8B-9B74-1641-B0C2-B3E5C97D7C8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86A5E2-4D71-414D-97E1-873641C0F1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C1B224-9230-B74F-A626-3E52AC5E84D4}">
      <dgm:prSet/>
      <dgm:spPr/>
      <dgm:t>
        <a:bodyPr/>
        <a:lstStyle/>
        <a:p>
          <a:r>
            <a:rPr lang="en-US" dirty="0"/>
            <a:t>Bidirectional LSTM is a Recurrent Neural Network (RNN). RNNs have the advantage of being able to persist information. The network considers current inputs as well as, previously received inputs. Hence, it works really well with sequence data like text, time series, videos, DNA sequences, </a:t>
          </a:r>
          <a:r>
            <a:rPr lang="en-US" dirty="0" err="1"/>
            <a:t>etc</a:t>
          </a:r>
          <a:endParaRPr lang="en-US" dirty="0"/>
        </a:p>
      </dgm:t>
    </dgm:pt>
    <dgm:pt modelId="{D6B44626-68FD-4F4F-991D-3577AA197D1A}" type="parTrans" cxnId="{203A903D-A10E-A24E-BA17-FBAD5FAF0AE0}">
      <dgm:prSet/>
      <dgm:spPr/>
      <dgm:t>
        <a:bodyPr/>
        <a:lstStyle/>
        <a:p>
          <a:endParaRPr lang="en-US"/>
        </a:p>
      </dgm:t>
    </dgm:pt>
    <dgm:pt modelId="{1433C683-649F-5C40-A89E-F633E7FE1A3E}" type="sibTrans" cxnId="{203A903D-A10E-A24E-BA17-FBAD5FAF0AE0}">
      <dgm:prSet/>
      <dgm:spPr/>
      <dgm:t>
        <a:bodyPr/>
        <a:lstStyle/>
        <a:p>
          <a:endParaRPr lang="en-US"/>
        </a:p>
      </dgm:t>
    </dgm:pt>
    <dgm:pt modelId="{737C904D-B9D6-D34C-AE56-91BC9369C6D9}" type="pres">
      <dgm:prSet presAssocID="{D986A5E2-4D71-414D-97E1-873641C0F1EC}" presName="linear" presStyleCnt="0">
        <dgm:presLayoutVars>
          <dgm:animLvl val="lvl"/>
          <dgm:resizeHandles val="exact"/>
        </dgm:presLayoutVars>
      </dgm:prSet>
      <dgm:spPr/>
    </dgm:pt>
    <dgm:pt modelId="{87648947-DC17-D44B-81E4-3BC639EFB5B8}" type="pres">
      <dgm:prSet presAssocID="{BDC1B224-9230-B74F-A626-3E52AC5E84D4}" presName="parentText" presStyleLbl="node1" presStyleIdx="0" presStyleCnt="1">
        <dgm:presLayoutVars>
          <dgm:chMax val="0"/>
          <dgm:bulletEnabled val="1"/>
        </dgm:presLayoutVars>
      </dgm:prSet>
      <dgm:spPr/>
    </dgm:pt>
  </dgm:ptLst>
  <dgm:cxnLst>
    <dgm:cxn modelId="{203A903D-A10E-A24E-BA17-FBAD5FAF0AE0}" srcId="{D986A5E2-4D71-414D-97E1-873641C0F1EC}" destId="{BDC1B224-9230-B74F-A626-3E52AC5E84D4}" srcOrd="0" destOrd="0" parTransId="{D6B44626-68FD-4F4F-991D-3577AA197D1A}" sibTransId="{1433C683-649F-5C40-A89E-F633E7FE1A3E}"/>
    <dgm:cxn modelId="{0C1F096D-CA26-6F43-9CAD-AD313F87324A}" type="presOf" srcId="{BDC1B224-9230-B74F-A626-3E52AC5E84D4}" destId="{87648947-DC17-D44B-81E4-3BC639EFB5B8}" srcOrd="0" destOrd="0" presId="urn:microsoft.com/office/officeart/2005/8/layout/vList2"/>
    <dgm:cxn modelId="{67976CF2-ABCE-CE44-AE7F-DFB8832B67E2}" type="presOf" srcId="{D986A5E2-4D71-414D-97E1-873641C0F1EC}" destId="{737C904D-B9D6-D34C-AE56-91BC9369C6D9}" srcOrd="0" destOrd="0" presId="urn:microsoft.com/office/officeart/2005/8/layout/vList2"/>
    <dgm:cxn modelId="{BDA2930E-52DC-9B47-A4AC-AA465F3E20EE}" type="presParOf" srcId="{737C904D-B9D6-D34C-AE56-91BC9369C6D9}" destId="{87648947-DC17-D44B-81E4-3BC639EFB5B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A1BAE-05A7-2A42-BA75-E1FFC9378163}">
      <dsp:nvSpPr>
        <dsp:cNvPr id="0" name=""/>
        <dsp:cNvSpPr/>
      </dsp:nvSpPr>
      <dsp:spPr>
        <a:xfrm>
          <a:off x="0" y="4632"/>
          <a:ext cx="11791983"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sp>
    <dsp:sp modelId="{099B101F-CE0D-B24A-BE3D-2F82BD866C50}">
      <dsp:nvSpPr>
        <dsp:cNvPr id="0" name=""/>
        <dsp:cNvSpPr/>
      </dsp:nvSpPr>
      <dsp:spPr>
        <a:xfrm>
          <a:off x="0" y="1327579"/>
          <a:ext cx="2303121" cy="344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Movie review dataset </a:t>
          </a:r>
        </a:p>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50K reviews</a:t>
          </a: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endPar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endParaRPr>
        </a:p>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Amazon Laptop review dataset</a:t>
          </a:r>
        </a:p>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40K+ reviews</a:t>
          </a:r>
        </a:p>
      </dsp:txBody>
      <dsp:txXfrm>
        <a:off x="0" y="1327579"/>
        <a:ext cx="2303121" cy="3445825"/>
      </dsp:txXfrm>
    </dsp:sp>
    <dsp:sp modelId="{E956318C-5F12-894A-A02E-B0C38B134938}">
      <dsp:nvSpPr>
        <dsp:cNvPr id="0" name=""/>
        <dsp:cNvSpPr/>
      </dsp:nvSpPr>
      <dsp:spPr>
        <a:xfrm>
          <a:off x="2379344" y="716450"/>
          <a:ext cx="2897327" cy="137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Cleanup and </a:t>
          </a:r>
        </a:p>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pre-processing</a:t>
          </a:r>
        </a:p>
      </dsp:txBody>
      <dsp:txXfrm>
        <a:off x="2379344" y="716450"/>
        <a:ext cx="2897327" cy="1379513"/>
      </dsp:txXfrm>
    </dsp:sp>
    <dsp:sp modelId="{46607584-4637-DF49-B612-2533B9330D98}">
      <dsp:nvSpPr>
        <dsp:cNvPr id="0" name=""/>
        <dsp:cNvSpPr/>
      </dsp:nvSpPr>
      <dsp:spPr>
        <a:xfrm>
          <a:off x="5560038" y="508817"/>
          <a:ext cx="2897327" cy="1013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Word and Document embeddings</a:t>
          </a:r>
        </a:p>
      </dsp:txBody>
      <dsp:txXfrm>
        <a:off x="5560038" y="508817"/>
        <a:ext cx="2897327" cy="1013933"/>
      </dsp:txXfrm>
    </dsp:sp>
    <dsp:sp modelId="{51242708-07FB-A14B-A990-2E3491A87CB1}">
      <dsp:nvSpPr>
        <dsp:cNvPr id="0" name=""/>
        <dsp:cNvSpPr/>
      </dsp:nvSpPr>
      <dsp:spPr>
        <a:xfrm>
          <a:off x="8534060" y="186297"/>
          <a:ext cx="3165677" cy="276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Logistic regression, </a:t>
          </a:r>
          <a:r>
            <a:rPr lang="en-US" sz="2400" b="0" i="0" kern="1200" dirty="0" err="1">
              <a:latin typeface="Helvetica Neue Thin" panose="020B0403020202020204" pitchFamily="34" charset="0"/>
              <a:ea typeface="Helvetica Neue Thin" panose="020B0403020202020204" pitchFamily="34" charset="0"/>
              <a:cs typeface="Futura Medium" panose="020B0602020204020303" pitchFamily="34" charset="-79"/>
            </a:rPr>
            <a:t>XGBoost</a:t>
          </a: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 SVM etc.</a:t>
          </a:r>
        </a:p>
      </dsp:txBody>
      <dsp:txXfrm>
        <a:off x="8534060" y="186297"/>
        <a:ext cx="3165677" cy="2767219"/>
      </dsp:txXfrm>
    </dsp:sp>
    <dsp:sp modelId="{AE07B413-187A-0F43-9B0D-22891EB71B86}">
      <dsp:nvSpPr>
        <dsp:cNvPr id="0" name=""/>
        <dsp:cNvSpPr/>
      </dsp:nvSpPr>
      <dsp:spPr>
        <a:xfrm>
          <a:off x="5373182" y="3052892"/>
          <a:ext cx="6140122" cy="0"/>
        </a:xfrm>
        <a:prstGeom prst="line">
          <a:avLst/>
        </a:prstGeom>
        <a:noFill/>
        <a:ln w="9525"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16A60ED1-FDA0-B941-AE53-4F83A47ABA5B}">
      <dsp:nvSpPr>
        <dsp:cNvPr id="0" name=""/>
        <dsp:cNvSpPr/>
      </dsp:nvSpPr>
      <dsp:spPr>
        <a:xfrm>
          <a:off x="5617879" y="4570067"/>
          <a:ext cx="2897327" cy="868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 word embeddings</a:t>
          </a:r>
        </a:p>
      </dsp:txBody>
      <dsp:txXfrm>
        <a:off x="5617879" y="4570067"/>
        <a:ext cx="2897327" cy="868269"/>
      </dsp:txXfrm>
    </dsp:sp>
    <dsp:sp modelId="{4D6293CE-A22E-8B44-A543-1218330CB76D}">
      <dsp:nvSpPr>
        <dsp:cNvPr id="0" name=""/>
        <dsp:cNvSpPr/>
      </dsp:nvSpPr>
      <dsp:spPr>
        <a:xfrm>
          <a:off x="8662148" y="3177436"/>
          <a:ext cx="2897327" cy="2843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ctr" defTabSz="1066800">
            <a:lnSpc>
              <a:spcPct val="90000"/>
            </a:lnSpc>
            <a:spcBef>
              <a:spcPct val="0"/>
            </a:spcBef>
            <a:spcAft>
              <a:spcPct val="35000"/>
            </a:spcAft>
            <a:buNone/>
          </a:pPr>
          <a:r>
            <a:rPr lang="en-US" sz="2400" b="0" i="0" kern="120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 CNN, </a:t>
          </a:r>
          <a:r>
            <a:rPr lang="en-US" sz="2400" b="0" i="0" kern="1200" dirty="0" err="1">
              <a:latin typeface="Helvetica Neue Thin" panose="020B0403020202020204" pitchFamily="34" charset="0"/>
              <a:ea typeface="Helvetica Neue Thin" panose="020B0403020202020204" pitchFamily="34" charset="0"/>
              <a:cs typeface="Futura Medium" panose="020B0602020204020303" pitchFamily="34" charset="-79"/>
            </a:rPr>
            <a:t>Keras</a:t>
          </a:r>
          <a:r>
            <a:rPr lang="en-US" sz="2400" b="0" i="0" kern="1200" dirty="0">
              <a:latin typeface="Helvetica Neue Thin" panose="020B0403020202020204" pitchFamily="34" charset="0"/>
              <a:ea typeface="Helvetica Neue Thin" panose="020B0403020202020204" pitchFamily="34" charset="0"/>
              <a:cs typeface="Futura Medium" panose="020B0602020204020303" pitchFamily="34" charset="-79"/>
            </a:rPr>
            <a:t> Bidirectional LSTM </a:t>
          </a:r>
        </a:p>
      </dsp:txBody>
      <dsp:txXfrm>
        <a:off x="8662148" y="3177436"/>
        <a:ext cx="2897327" cy="2843118"/>
      </dsp:txXfrm>
    </dsp:sp>
    <dsp:sp modelId="{FAEBD95F-50E5-B84B-A1F5-1EC9F11D2072}">
      <dsp:nvSpPr>
        <dsp:cNvPr id="0" name=""/>
        <dsp:cNvSpPr/>
      </dsp:nvSpPr>
      <dsp:spPr>
        <a:xfrm>
          <a:off x="2303121" y="5896010"/>
          <a:ext cx="9212486" cy="0"/>
        </a:xfrm>
        <a:prstGeom prst="line">
          <a:avLst/>
        </a:prstGeom>
        <a:noFill/>
        <a:ln w="9525"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3AE4F-3342-1448-9E36-AAA5947B69D4}">
      <dsp:nvSpPr>
        <dsp:cNvPr id="0" name=""/>
        <dsp:cNvSpPr/>
      </dsp:nvSpPr>
      <dsp:spPr>
        <a:xfrm rot="5400000">
          <a:off x="-157501" y="158995"/>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dsp:txBody>
      <dsp:txXfrm rot="-5400000">
        <a:off x="1" y="368996"/>
        <a:ext cx="735006" cy="315003"/>
      </dsp:txXfrm>
    </dsp:sp>
    <dsp:sp modelId="{13630E1A-E992-4F4D-8E2B-767A44454F42}">
      <dsp:nvSpPr>
        <dsp:cNvPr id="0" name=""/>
        <dsp:cNvSpPr/>
      </dsp:nvSpPr>
      <dsp:spPr>
        <a:xfrm rot="5400000">
          <a:off x="3368539" y="-2633532"/>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Review string</a:t>
          </a:r>
        </a:p>
      </dsp:txBody>
      <dsp:txXfrm rot="-5400000">
        <a:off x="735007" y="33317"/>
        <a:ext cx="5916255" cy="615872"/>
      </dsp:txXfrm>
    </dsp:sp>
    <dsp:sp modelId="{C9CD0104-EFF4-134C-8CAE-B84E2DE773DA}">
      <dsp:nvSpPr>
        <dsp:cNvPr id="0" name=""/>
        <dsp:cNvSpPr/>
      </dsp:nvSpPr>
      <dsp:spPr>
        <a:xfrm rot="5400000">
          <a:off x="-157501" y="1112358"/>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Remove</a:t>
          </a:r>
        </a:p>
      </dsp:txBody>
      <dsp:txXfrm rot="-5400000">
        <a:off x="1" y="1322359"/>
        <a:ext cx="735006" cy="315003"/>
      </dsp:txXfrm>
    </dsp:sp>
    <dsp:sp modelId="{A5D75E54-B275-2742-A0CD-2DD2EE19AEFE}">
      <dsp:nvSpPr>
        <dsp:cNvPr id="0" name=""/>
        <dsp:cNvSpPr/>
      </dsp:nvSpPr>
      <dsp:spPr>
        <a:xfrm rot="5400000">
          <a:off x="3368539" y="-1678676"/>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HTML tags, URLs</a:t>
          </a:r>
        </a:p>
      </dsp:txBody>
      <dsp:txXfrm rot="-5400000">
        <a:off x="735007" y="988173"/>
        <a:ext cx="5916255" cy="615872"/>
      </dsp:txXfrm>
    </dsp:sp>
    <dsp:sp modelId="{A90D01C6-0BF9-2B40-8691-C8C68CA22B00}">
      <dsp:nvSpPr>
        <dsp:cNvPr id="0" name=""/>
        <dsp:cNvSpPr/>
      </dsp:nvSpPr>
      <dsp:spPr>
        <a:xfrm rot="5400000">
          <a:off x="-157501" y="2065720"/>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Convert</a:t>
          </a:r>
        </a:p>
      </dsp:txBody>
      <dsp:txXfrm rot="-5400000">
        <a:off x="1" y="2275721"/>
        <a:ext cx="735006" cy="315003"/>
      </dsp:txXfrm>
    </dsp:sp>
    <dsp:sp modelId="{01F0C8F9-7BCC-1349-B070-3EED9FBBE525}">
      <dsp:nvSpPr>
        <dsp:cNvPr id="0" name=""/>
        <dsp:cNvSpPr/>
      </dsp:nvSpPr>
      <dsp:spPr>
        <a:xfrm rot="5400000">
          <a:off x="3368539" y="-725313"/>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To lowercase</a:t>
          </a:r>
        </a:p>
      </dsp:txBody>
      <dsp:txXfrm rot="-5400000">
        <a:off x="735007" y="1941536"/>
        <a:ext cx="5916255" cy="615872"/>
      </dsp:txXfrm>
    </dsp:sp>
    <dsp:sp modelId="{6FDF59A4-F7C7-124A-AF3F-53F724437357}">
      <dsp:nvSpPr>
        <dsp:cNvPr id="0" name=""/>
        <dsp:cNvSpPr/>
      </dsp:nvSpPr>
      <dsp:spPr>
        <a:xfrm rot="5400000">
          <a:off x="-157501" y="3019083"/>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Split</a:t>
          </a:r>
        </a:p>
      </dsp:txBody>
      <dsp:txXfrm rot="-5400000">
        <a:off x="1" y="3229084"/>
        <a:ext cx="735006" cy="315003"/>
      </dsp:txXfrm>
    </dsp:sp>
    <dsp:sp modelId="{1133C177-9AEB-E34D-A0AD-1028421104E8}">
      <dsp:nvSpPr>
        <dsp:cNvPr id="0" name=""/>
        <dsp:cNvSpPr/>
      </dsp:nvSpPr>
      <dsp:spPr>
        <a:xfrm rot="5400000">
          <a:off x="3368539" y="228048"/>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Into words</a:t>
          </a:r>
        </a:p>
      </dsp:txBody>
      <dsp:txXfrm rot="-5400000">
        <a:off x="735007" y="2894898"/>
        <a:ext cx="5916255" cy="615872"/>
      </dsp:txXfrm>
    </dsp:sp>
    <dsp:sp modelId="{4C73D7DF-2570-A744-AB83-6824EB18A4C9}">
      <dsp:nvSpPr>
        <dsp:cNvPr id="0" name=""/>
        <dsp:cNvSpPr/>
      </dsp:nvSpPr>
      <dsp:spPr>
        <a:xfrm rot="5400000">
          <a:off x="-157501" y="3972445"/>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Remove</a:t>
          </a:r>
        </a:p>
      </dsp:txBody>
      <dsp:txXfrm rot="-5400000">
        <a:off x="1" y="4182446"/>
        <a:ext cx="735006" cy="315003"/>
      </dsp:txXfrm>
    </dsp:sp>
    <dsp:sp modelId="{A9D3AD9F-E4F5-014B-A59D-B30938913660}">
      <dsp:nvSpPr>
        <dsp:cNvPr id="0" name=""/>
        <dsp:cNvSpPr/>
      </dsp:nvSpPr>
      <dsp:spPr>
        <a:xfrm rot="5400000">
          <a:off x="3368539" y="1181411"/>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Punctuations, Empty Strings, Stop-words</a:t>
          </a:r>
        </a:p>
      </dsp:txBody>
      <dsp:txXfrm rot="-5400000">
        <a:off x="735007" y="3848261"/>
        <a:ext cx="5916255" cy="615872"/>
      </dsp:txXfrm>
    </dsp:sp>
    <dsp:sp modelId="{FE588AED-7F46-A843-8DBC-627E9489549C}">
      <dsp:nvSpPr>
        <dsp:cNvPr id="0" name=""/>
        <dsp:cNvSpPr/>
      </dsp:nvSpPr>
      <dsp:spPr>
        <a:xfrm rot="5400000">
          <a:off x="-157501" y="4925808"/>
          <a:ext cx="1050009" cy="7350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Return</a:t>
          </a:r>
        </a:p>
      </dsp:txBody>
      <dsp:txXfrm rot="-5400000">
        <a:off x="1" y="5135809"/>
        <a:ext cx="735006" cy="315003"/>
      </dsp:txXfrm>
    </dsp:sp>
    <dsp:sp modelId="{AB69479E-26F9-3C47-99E7-89C18659D508}">
      <dsp:nvSpPr>
        <dsp:cNvPr id="0" name=""/>
        <dsp:cNvSpPr/>
      </dsp:nvSpPr>
      <dsp:spPr>
        <a:xfrm rot="5400000">
          <a:off x="3368539" y="2134773"/>
          <a:ext cx="682506" cy="594957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Concatenated tokens as a sentence</a:t>
          </a:r>
        </a:p>
      </dsp:txBody>
      <dsp:txXfrm rot="-5400000">
        <a:off x="735007" y="4801623"/>
        <a:ext cx="5916255" cy="615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2F564-191A-2841-941D-DC1C33BDE4D9}">
      <dsp:nvSpPr>
        <dsp:cNvPr id="0" name=""/>
        <dsp:cNvSpPr/>
      </dsp:nvSpPr>
      <dsp:spPr>
        <a:xfrm>
          <a:off x="0" y="0"/>
          <a:ext cx="8910065" cy="8715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effectLst/>
            </a:rPr>
            <a:t>Keras</a:t>
          </a:r>
          <a:r>
            <a:rPr lang="en-US" sz="2000" kern="1200" dirty="0">
              <a:effectLst/>
            </a:rPr>
            <a:t> Bidirectional LSTM and </a:t>
          </a:r>
          <a:r>
            <a:rPr lang="en-US" sz="2000" kern="1200" dirty="0" err="1">
              <a:effectLst/>
            </a:rPr>
            <a:t>Keras</a:t>
          </a:r>
          <a:r>
            <a:rPr lang="en-US" sz="2000" kern="1200" dirty="0">
              <a:effectLst/>
            </a:rPr>
            <a:t> CNN + Bidirectional LSTM </a:t>
          </a:r>
          <a:endParaRPr lang="en-US" sz="2000" kern="1200" dirty="0"/>
        </a:p>
        <a:p>
          <a:pPr marL="171450" lvl="1" indent="-171450" algn="l" defTabSz="800100">
            <a:lnSpc>
              <a:spcPct val="90000"/>
            </a:lnSpc>
            <a:spcBef>
              <a:spcPct val="0"/>
            </a:spcBef>
            <a:spcAft>
              <a:spcPct val="15000"/>
            </a:spcAft>
            <a:buChar char="•"/>
          </a:pPr>
          <a:r>
            <a:rPr lang="en-US" sz="1800" kern="1200" dirty="0">
              <a:effectLst/>
            </a:rPr>
            <a:t>with Pre-trained Word2Vec Word Embedding </a:t>
          </a:r>
          <a:endParaRPr lang="en-US" sz="1800" kern="1200" dirty="0"/>
        </a:p>
      </dsp:txBody>
      <dsp:txXfrm>
        <a:off x="25526" y="25526"/>
        <a:ext cx="7867639" cy="820485"/>
      </dsp:txXfrm>
    </dsp:sp>
    <dsp:sp modelId="{077979F4-358C-C44B-B228-34FCDBC91FF1}">
      <dsp:nvSpPr>
        <dsp:cNvPr id="0" name=""/>
        <dsp:cNvSpPr/>
      </dsp:nvSpPr>
      <dsp:spPr>
        <a:xfrm>
          <a:off x="581161" y="977105"/>
          <a:ext cx="8910065" cy="8715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Keras</a:t>
          </a:r>
          <a:r>
            <a:rPr lang="en-US" sz="2000" kern="1200" dirty="0"/>
            <a:t> CNN</a:t>
          </a:r>
        </a:p>
        <a:p>
          <a:pPr marL="171450" lvl="1" indent="-171450" algn="l" defTabSz="800100">
            <a:lnSpc>
              <a:spcPct val="90000"/>
            </a:lnSpc>
            <a:spcBef>
              <a:spcPct val="0"/>
            </a:spcBef>
            <a:spcAft>
              <a:spcPct val="15000"/>
            </a:spcAft>
            <a:buChar char="•"/>
          </a:pPr>
          <a:r>
            <a:rPr lang="en-US" sz="1800" kern="1200" dirty="0"/>
            <a:t>With Tokenizer</a:t>
          </a:r>
        </a:p>
      </dsp:txBody>
      <dsp:txXfrm>
        <a:off x="606687" y="1002631"/>
        <a:ext cx="7627151" cy="820485"/>
      </dsp:txXfrm>
    </dsp:sp>
    <dsp:sp modelId="{66E47D7B-EB0B-E240-A10B-BD54DAF6E66C}">
      <dsp:nvSpPr>
        <dsp:cNvPr id="0" name=""/>
        <dsp:cNvSpPr/>
      </dsp:nvSpPr>
      <dsp:spPr>
        <a:xfrm>
          <a:off x="1347029" y="1985168"/>
          <a:ext cx="8910065" cy="8715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Word2Vec</a:t>
          </a:r>
        </a:p>
        <a:p>
          <a:pPr marL="171450" lvl="1" indent="-171450" algn="l" defTabSz="800100">
            <a:lnSpc>
              <a:spcPct val="90000"/>
            </a:lnSpc>
            <a:spcBef>
              <a:spcPct val="0"/>
            </a:spcBef>
            <a:spcAft>
              <a:spcPct val="15000"/>
            </a:spcAft>
            <a:buChar char="•"/>
          </a:pPr>
          <a:r>
            <a:rPr lang="en-US" sz="1800" kern="1200" dirty="0"/>
            <a:t>LogisticRegression &gt; SVC &gt; </a:t>
          </a:r>
          <a:r>
            <a:rPr lang="en-US" sz="1800" kern="1200" dirty="0" err="1"/>
            <a:t>XGBClassifier</a:t>
          </a:r>
          <a:endParaRPr lang="en-US" sz="1800" kern="1200" dirty="0"/>
        </a:p>
      </dsp:txBody>
      <dsp:txXfrm>
        <a:off x="1372555" y="2010694"/>
        <a:ext cx="7627151" cy="820485"/>
      </dsp:txXfrm>
    </dsp:sp>
    <dsp:sp modelId="{95FBF146-B407-7447-A50F-39C748B24B1A}">
      <dsp:nvSpPr>
        <dsp:cNvPr id="0" name=""/>
        <dsp:cNvSpPr/>
      </dsp:nvSpPr>
      <dsp:spPr>
        <a:xfrm>
          <a:off x="1996085" y="2977753"/>
          <a:ext cx="8910065" cy="8715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Keras</a:t>
          </a:r>
          <a:r>
            <a:rPr lang="en-US" sz="2000" kern="1200" dirty="0"/>
            <a:t> CNN</a:t>
          </a:r>
        </a:p>
        <a:p>
          <a:pPr marL="171450" lvl="1" indent="-171450" algn="l" defTabSz="800100">
            <a:lnSpc>
              <a:spcPct val="90000"/>
            </a:lnSpc>
            <a:spcBef>
              <a:spcPct val="0"/>
            </a:spcBef>
            <a:spcAft>
              <a:spcPct val="15000"/>
            </a:spcAft>
            <a:buChar char="•"/>
          </a:pPr>
          <a:r>
            <a:rPr lang="en-US" sz="1800" kern="1200" dirty="0">
              <a:effectLst/>
            </a:rPr>
            <a:t>with Pre-trained Word2Vec Word Embedding </a:t>
          </a:r>
          <a:endParaRPr lang="en-US" sz="1800" kern="1200" dirty="0"/>
        </a:p>
      </dsp:txBody>
      <dsp:txXfrm>
        <a:off x="2021611" y="3003279"/>
        <a:ext cx="7627151" cy="820485"/>
      </dsp:txXfrm>
    </dsp:sp>
    <dsp:sp modelId="{C9E532C5-36D2-A14F-9AA4-8B7AFCCA2049}">
      <dsp:nvSpPr>
        <dsp:cNvPr id="0" name=""/>
        <dsp:cNvSpPr/>
      </dsp:nvSpPr>
      <dsp:spPr>
        <a:xfrm>
          <a:off x="2661447" y="3970337"/>
          <a:ext cx="8910065" cy="8715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Word2Vec &gt; Doc2Vec</a:t>
          </a:r>
        </a:p>
        <a:p>
          <a:pPr marL="114300" lvl="1" indent="-114300" algn="l" defTabSz="622300">
            <a:lnSpc>
              <a:spcPct val="90000"/>
            </a:lnSpc>
            <a:spcBef>
              <a:spcPct val="0"/>
            </a:spcBef>
            <a:spcAft>
              <a:spcPct val="15000"/>
            </a:spcAft>
            <a:buChar char="•"/>
          </a:pPr>
          <a:r>
            <a:rPr lang="en-US" sz="1400" kern="1200" dirty="0">
              <a:effectLst/>
            </a:rPr>
            <a:t>DBOW &gt; DMM &gt; DMC   and DOW + DMC &gt; DMC Also DOW + DMM &gt; DMM</a:t>
          </a:r>
          <a:endParaRPr lang="en-US" sz="1400" kern="1200" dirty="0"/>
        </a:p>
        <a:p>
          <a:pPr marL="114300" lvl="1" indent="-114300" algn="l" defTabSz="622300">
            <a:lnSpc>
              <a:spcPct val="90000"/>
            </a:lnSpc>
            <a:spcBef>
              <a:spcPct val="0"/>
            </a:spcBef>
            <a:spcAft>
              <a:spcPct val="15000"/>
            </a:spcAft>
            <a:buChar char="•"/>
          </a:pPr>
          <a:r>
            <a:rPr lang="en-US" sz="1400" kern="1200" dirty="0">
              <a:effectLst/>
            </a:rPr>
            <a:t>DBOW + DMM &gt; DBOW + DMC</a:t>
          </a:r>
          <a:endParaRPr lang="en-US" sz="1400" kern="1200" dirty="0"/>
        </a:p>
      </dsp:txBody>
      <dsp:txXfrm>
        <a:off x="2686973" y="3995863"/>
        <a:ext cx="7627151" cy="820485"/>
      </dsp:txXfrm>
    </dsp:sp>
    <dsp:sp modelId="{8036FB03-3D3F-914C-8A34-B9982469DC41}">
      <dsp:nvSpPr>
        <dsp:cNvPr id="0" name=""/>
        <dsp:cNvSpPr/>
      </dsp:nvSpPr>
      <dsp:spPr>
        <a:xfrm>
          <a:off x="8343565" y="636706"/>
          <a:ext cx="566499" cy="56649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471027" y="636706"/>
        <a:ext cx="311575" cy="426290"/>
      </dsp:txXfrm>
    </dsp:sp>
    <dsp:sp modelId="{DDA99FE3-6894-3843-B8F2-F31A8407CB5C}">
      <dsp:nvSpPr>
        <dsp:cNvPr id="0" name=""/>
        <dsp:cNvSpPr/>
      </dsp:nvSpPr>
      <dsp:spPr>
        <a:xfrm>
          <a:off x="9008927" y="1629290"/>
          <a:ext cx="566499" cy="56649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136389" y="1629290"/>
        <a:ext cx="311575" cy="426290"/>
      </dsp:txXfrm>
    </dsp:sp>
    <dsp:sp modelId="{7F262139-F076-B344-8E6E-8E67B20F5CDE}">
      <dsp:nvSpPr>
        <dsp:cNvPr id="0" name=""/>
        <dsp:cNvSpPr/>
      </dsp:nvSpPr>
      <dsp:spPr>
        <a:xfrm>
          <a:off x="9674289" y="2607349"/>
          <a:ext cx="566499" cy="56649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801751" y="2607349"/>
        <a:ext cx="311575" cy="426290"/>
      </dsp:txXfrm>
    </dsp:sp>
    <dsp:sp modelId="{9B363AD2-B403-AA4F-A6E5-D248BD152461}">
      <dsp:nvSpPr>
        <dsp:cNvPr id="0" name=""/>
        <dsp:cNvSpPr/>
      </dsp:nvSpPr>
      <dsp:spPr>
        <a:xfrm>
          <a:off x="10339651" y="3609617"/>
          <a:ext cx="566499" cy="56649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10467113" y="3609617"/>
        <a:ext cx="311575" cy="4262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8947-DC17-D44B-81E4-3BC639EFB5B8}">
      <dsp:nvSpPr>
        <dsp:cNvPr id="0" name=""/>
        <dsp:cNvSpPr/>
      </dsp:nvSpPr>
      <dsp:spPr>
        <a:xfrm>
          <a:off x="0" y="92417"/>
          <a:ext cx="9057732" cy="31449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Bidirectional LSTM is a Recurrent Neural Network (RNN). RNNs have the advantage of being able to persist information. The network considers current inputs as well as, previously received inputs. Hence, it works really well with sequence data like text, time series, videos, DNA sequences, </a:t>
          </a:r>
          <a:r>
            <a:rPr lang="en-US" sz="3200" kern="1200" dirty="0" err="1"/>
            <a:t>etc</a:t>
          </a:r>
          <a:endParaRPr lang="en-US" sz="3200" kern="1200" dirty="0"/>
        </a:p>
      </dsp:txBody>
      <dsp:txXfrm>
        <a:off x="153524" y="245941"/>
        <a:ext cx="8750684" cy="28379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40211-806E-3D4F-8A5B-374C469BF8DC}" type="datetimeFigureOut">
              <a:rPr lang="en-US" smtClean="0"/>
              <a:t>5/9/19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5E9A0-5130-8A4A-9A4D-795197E67C6E}" type="slidenum">
              <a:rPr lang="en-US" smtClean="0"/>
              <a:t>‹#›</a:t>
            </a:fld>
            <a:endParaRPr lang="en-US"/>
          </a:p>
        </p:txBody>
      </p:sp>
    </p:spTree>
    <p:extLst>
      <p:ext uri="{BB962C8B-B14F-4D97-AF65-F5344CB8AC3E}">
        <p14:creationId xmlns:p14="http://schemas.microsoft.com/office/powerpoint/2010/main" val="2080869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www.wildml.com/2015/11/understanding-convolutional-neural-networks-for-nlp/" TargetMode="External"/><Relationship Id="rId4" Type="http://schemas.openxmlformats.org/officeDocument/2006/relationships/hyperlink" Target="https://arxiv.org/abs/1408.5882"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baseline="0" dirty="0">
                <a:solidFill>
                  <a:schemeClr val="tx1"/>
                </a:solidFill>
                <a:latin typeface="Calibri" panose="020F0502020204030204" pitchFamily="34" charset="0"/>
              </a:rPr>
              <a:t>Good evening folks, today I am going to present my semester project for Data 602 – Introduction to Data Analysis and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u="none" kern="1200" baseline="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kern="1200" baseline="0" dirty="0">
                <a:solidFill>
                  <a:schemeClr val="tx1"/>
                </a:solidFill>
                <a:effectLst/>
                <a:latin typeface="Calibri" panose="020F0502020204030204" pitchFamily="34" charset="0"/>
                <a:ea typeface="+mn-ea"/>
                <a:cs typeface="+mn-cs"/>
              </a:rPr>
              <a:t>In this project I am going to carry out Sentiment analysis using both the machine learning library </a:t>
            </a:r>
            <a:r>
              <a:rPr lang="en-US" sz="1600" b="0" i="0" u="none" kern="1200" baseline="0" dirty="0" err="1">
                <a:solidFill>
                  <a:schemeClr val="tx1"/>
                </a:solidFill>
                <a:effectLst/>
                <a:latin typeface="Calibri" panose="020F0502020204030204" pitchFamily="34" charset="0"/>
                <a:ea typeface="+mn-ea"/>
                <a:cs typeface="+mn-cs"/>
              </a:rPr>
              <a:t>Keras</a:t>
            </a:r>
            <a:r>
              <a:rPr lang="en-US" sz="1600" b="0" i="0" u="none" kern="1200" baseline="0" dirty="0">
                <a:solidFill>
                  <a:schemeClr val="tx1"/>
                </a:solidFill>
                <a:effectLst/>
                <a:latin typeface="Calibri" panose="020F0502020204030204" pitchFamily="34" charset="0"/>
                <a:ea typeface="+mn-ea"/>
                <a:cs typeface="+mn-cs"/>
              </a:rPr>
              <a:t> and common classification algorithms like SVM that use Word2Vec embeddings as their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u="none" kern="1200" baseline="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kern="1200" baseline="0" dirty="0">
                <a:solidFill>
                  <a:schemeClr val="tx1"/>
                </a:solidFill>
                <a:effectLst/>
                <a:latin typeface="Calibri" panose="020F0502020204030204" pitchFamily="34" charset="0"/>
                <a:ea typeface="+mn-ea"/>
                <a:cs typeface="+mn-cs"/>
              </a:rPr>
              <a:t>I will compare the results of these two and present the results in my final report.</a:t>
            </a:r>
          </a:p>
        </p:txBody>
      </p:sp>
      <p:sp>
        <p:nvSpPr>
          <p:cNvPr id="4" name="Slide Number Placeholder 3"/>
          <p:cNvSpPr>
            <a:spLocks noGrp="1"/>
          </p:cNvSpPr>
          <p:nvPr>
            <p:ph type="sldNum" sz="quarter" idx="5"/>
          </p:nvPr>
        </p:nvSpPr>
        <p:spPr/>
        <p:txBody>
          <a:bodyPr/>
          <a:lstStyle/>
          <a:p>
            <a:fld id="{80A5E9A0-5130-8A4A-9A4D-795197E67C6E}" type="slidenum">
              <a:rPr lang="en-US" smtClean="0"/>
              <a:t>1</a:t>
            </a:fld>
            <a:endParaRPr lang="en-US"/>
          </a:p>
        </p:txBody>
      </p:sp>
    </p:spTree>
    <p:extLst>
      <p:ext uri="{BB962C8B-B14F-4D97-AF65-F5344CB8AC3E}">
        <p14:creationId xmlns:p14="http://schemas.microsoft.com/office/powerpoint/2010/main" val="148732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 frequency distribution of words in the review is obtained using </a:t>
            </a:r>
            <a:r>
              <a:rPr lang="en-US" dirty="0" err="1"/>
              <a:t>nltk.FreqDist</a:t>
            </a:r>
            <a:r>
              <a:rPr lang="en-US" dirty="0"/>
              <a:t>(). This provides us a rough idea of the main topic in the review dataset.</a:t>
            </a:r>
          </a:p>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14</a:t>
            </a:fld>
            <a:endParaRPr lang="en-US"/>
          </a:p>
        </p:txBody>
      </p:sp>
    </p:spTree>
    <p:extLst>
      <p:ext uri="{BB962C8B-B14F-4D97-AF65-F5344CB8AC3E}">
        <p14:creationId xmlns:p14="http://schemas.microsoft.com/office/powerpoint/2010/main" val="155918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is a language modeling technique that uses vectors with several dimensions to represent words from large amounts of unstructured text data. Word embeddings can be generated using various methods like neural networks, co-occurrence matrix, probabilistic models, etc. There are two models for generating word embeddings, i.e. CBOW and Skip-gram. CBOW (Continuous Bag of Words) model CBOW model predicts the current word given a context of words. The input layer contains context words and the output layer contains current predicted word. The hidden layer contains the number of dimensions in which to represent current word at output layer. The CBOW architecture is shown in Fig 1.</a:t>
            </a:r>
          </a:p>
        </p:txBody>
      </p:sp>
      <p:sp>
        <p:nvSpPr>
          <p:cNvPr id="4" name="Slide Number Placeholder 3"/>
          <p:cNvSpPr>
            <a:spLocks noGrp="1"/>
          </p:cNvSpPr>
          <p:nvPr>
            <p:ph type="sldNum" sz="quarter" idx="5"/>
          </p:nvPr>
        </p:nvSpPr>
        <p:spPr/>
        <p:txBody>
          <a:bodyPr/>
          <a:lstStyle/>
          <a:p>
            <a:fld id="{80A5E9A0-5130-8A4A-9A4D-795197E67C6E}" type="slidenum">
              <a:rPr lang="en-US" smtClean="0"/>
              <a:t>15</a:t>
            </a:fld>
            <a:endParaRPr lang="en-US"/>
          </a:p>
        </p:txBody>
      </p:sp>
    </p:spTree>
    <p:extLst>
      <p:ext uri="{BB962C8B-B14F-4D97-AF65-F5344CB8AC3E}">
        <p14:creationId xmlns:p14="http://schemas.microsoft.com/office/powerpoint/2010/main" val="41235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16</a:t>
            </a:fld>
            <a:endParaRPr lang="en-US"/>
          </a:p>
        </p:txBody>
      </p:sp>
    </p:spTree>
    <p:extLst>
      <p:ext uri="{BB962C8B-B14F-4D97-AF65-F5344CB8AC3E}">
        <p14:creationId xmlns:p14="http://schemas.microsoft.com/office/powerpoint/2010/main" val="1695070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17</a:t>
            </a:fld>
            <a:endParaRPr lang="en-US"/>
          </a:p>
        </p:txBody>
      </p:sp>
    </p:spTree>
    <p:extLst>
      <p:ext uri="{BB962C8B-B14F-4D97-AF65-F5344CB8AC3E}">
        <p14:creationId xmlns:p14="http://schemas.microsoft.com/office/powerpoint/2010/main" val="375483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18</a:t>
            </a:fld>
            <a:endParaRPr lang="en-US"/>
          </a:p>
        </p:txBody>
      </p:sp>
    </p:spTree>
    <p:extLst>
      <p:ext uri="{BB962C8B-B14F-4D97-AF65-F5344CB8AC3E}">
        <p14:creationId xmlns:p14="http://schemas.microsoft.com/office/powerpoint/2010/main" val="202444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19</a:t>
            </a:fld>
            <a:endParaRPr lang="en-US"/>
          </a:p>
        </p:txBody>
      </p:sp>
    </p:spTree>
    <p:extLst>
      <p:ext uri="{BB962C8B-B14F-4D97-AF65-F5344CB8AC3E}">
        <p14:creationId xmlns:p14="http://schemas.microsoft.com/office/powerpoint/2010/main" val="2873012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a:rPr>
              <a:t>CNN</a:t>
            </a:r>
            <a:r>
              <a:rPr lang="en-US" sz="1200" b="0" i="0" kern="1200" dirty="0">
                <a:solidFill>
                  <a:schemeClr val="tx1"/>
                </a:solidFill>
                <a:effectLst/>
                <a:latin typeface="+mn-lt"/>
                <a:ea typeface="+mn-ea"/>
                <a:cs typeface="+mn-cs"/>
              </a:rPr>
              <a:t> is a class of deep, feed-forward artificial neural networks ( where connections between nodes do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form a cycle) &amp; use a variation of multilayer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designed to require minimal preprocessing. These are inspired by animal visual cortex.</a:t>
            </a:r>
          </a:p>
          <a:p>
            <a:r>
              <a:rPr lang="en-US" sz="1200" b="0" i="0" kern="1200" dirty="0">
                <a:solidFill>
                  <a:schemeClr val="tx1"/>
                </a:solidFill>
                <a:effectLst/>
                <a:latin typeface="+mn-lt"/>
                <a:ea typeface="+mn-ea"/>
                <a:cs typeface="+mn-cs"/>
              </a:rPr>
              <a:t>I have taken reference from Yoon Kim </a:t>
            </a:r>
            <a:r>
              <a:rPr lang="en-US" sz="1200" b="0" i="0" u="none" strike="noStrike" kern="1200" dirty="0">
                <a:solidFill>
                  <a:schemeClr val="tx1"/>
                </a:solidFill>
                <a:effectLst/>
                <a:latin typeface="+mn-lt"/>
                <a:ea typeface="+mn-ea"/>
                <a:cs typeface="+mn-cs"/>
                <a:hlinkClick r:id="rId4"/>
              </a:rPr>
              <a:t>paper</a:t>
            </a:r>
            <a:r>
              <a:rPr lang="en-US" sz="1200" b="0" i="0" kern="1200" dirty="0">
                <a:solidFill>
                  <a:schemeClr val="tx1"/>
                </a:solidFill>
                <a:effectLst/>
                <a:latin typeface="+mn-lt"/>
                <a:ea typeface="+mn-ea"/>
                <a:cs typeface="+mn-cs"/>
              </a:rPr>
              <a:t> and this </a:t>
            </a:r>
            <a:r>
              <a:rPr lang="en-US" sz="1200" b="0" i="0" u="none" strike="noStrike" kern="1200" dirty="0">
                <a:solidFill>
                  <a:schemeClr val="tx1"/>
                </a:solidFill>
                <a:effectLst/>
                <a:latin typeface="+mn-lt"/>
                <a:ea typeface="+mn-ea"/>
                <a:cs typeface="+mn-cs"/>
                <a:hlinkClick r:id="rId5"/>
              </a:rPr>
              <a:t>blog</a:t>
            </a:r>
            <a:r>
              <a:rPr lang="en-US" sz="1200" b="0" i="0" kern="1200" dirty="0">
                <a:solidFill>
                  <a:schemeClr val="tx1"/>
                </a:solidFill>
                <a:effectLst/>
                <a:latin typeface="+mn-lt"/>
                <a:ea typeface="+mn-ea"/>
                <a:cs typeface="+mn-cs"/>
              </a:rPr>
              <a:t> by Denny </a:t>
            </a:r>
            <a:r>
              <a:rPr lang="en-US" sz="1200" b="0" i="0" kern="1200" dirty="0" err="1">
                <a:solidFill>
                  <a:schemeClr val="tx1"/>
                </a:solidFill>
                <a:effectLst/>
                <a:latin typeface="+mn-lt"/>
                <a:ea typeface="+mn-ea"/>
                <a:cs typeface="+mn-cs"/>
              </a:rPr>
              <a:t>Britz</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CNNs are generally used in computer vision, however they’ve recently been applied to various NLP tasks and the </a:t>
            </a:r>
            <a:r>
              <a:rPr lang="en-US" sz="1200" b="1" i="0" kern="1200" dirty="0">
                <a:solidFill>
                  <a:schemeClr val="tx1"/>
                </a:solidFill>
                <a:effectLst/>
                <a:latin typeface="+mn-lt"/>
                <a:ea typeface="+mn-ea"/>
                <a:cs typeface="+mn-cs"/>
              </a:rPr>
              <a:t>results were promising </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A5E9A0-5130-8A4A-9A4D-795197E67C6E}" type="slidenum">
              <a:rPr lang="en-US" smtClean="0"/>
              <a:t>21</a:t>
            </a:fld>
            <a:endParaRPr lang="en-US"/>
          </a:p>
        </p:txBody>
      </p:sp>
    </p:spTree>
    <p:extLst>
      <p:ext uri="{BB962C8B-B14F-4D97-AF65-F5344CB8AC3E}">
        <p14:creationId xmlns:p14="http://schemas.microsoft.com/office/powerpoint/2010/main" val="4211100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Recurrent Neural Network (RNN) is one of the most popular architectures used in Natural Language Processing (NLP) tasks because its recurrent structure is very suitable to process variable length text. RNN can utilize distributed representations of words by first converting the tokens comprising each text into vectors, which form a matrix. And this matrix includes two dimensions: the time-step dimension and the feature vector dimension. Then most existing models usually utilize one-dimensional (1D) max pooling operation or attention-based operation only on the time-step dimension to obtain a fixed-length vector. However, the features on the feature vector dimension are not mutually independent, and simply applying 1D pooling operation over the time-step dimension independently may destroy the structure of the feature representation. On the other hand, applying two-dimensional (2D) pooling operation over the two dimensions may sample more meaningful features for sequence modeling tasks. Compared with the state-of-the-art models, the proposed models achieve excellent performance on 4 out of 6 tasks. Specifically, one of the proposed models achieves highest accuracy on Stanford Sentiment Treebank binary classification and fine-grained classification tasks. </a:t>
            </a:r>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22</a:t>
            </a:fld>
            <a:endParaRPr lang="en-US"/>
          </a:p>
        </p:txBody>
      </p:sp>
    </p:spTree>
    <p:extLst>
      <p:ext uri="{BB962C8B-B14F-4D97-AF65-F5344CB8AC3E}">
        <p14:creationId xmlns:p14="http://schemas.microsoft.com/office/powerpoint/2010/main" val="164925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Doc2Vec can be modeled using paragraph vector distributed bag of words (PV-DBOW or DBOW model) which is a model analogous to Skip-gram in Word2Vec. The document vectors are obtained by training a neural network on the task of predicting a probability distribution of words in a paragraph given a randomly-sampled word from the document.</a:t>
            </a:r>
          </a:p>
        </p:txBody>
      </p:sp>
      <p:sp>
        <p:nvSpPr>
          <p:cNvPr id="4" name="Slide Number Placeholder 3"/>
          <p:cNvSpPr>
            <a:spLocks noGrp="1"/>
          </p:cNvSpPr>
          <p:nvPr>
            <p:ph type="sldNum" sz="quarter" idx="5"/>
          </p:nvPr>
        </p:nvSpPr>
        <p:spPr/>
        <p:txBody>
          <a:bodyPr/>
          <a:lstStyle/>
          <a:p>
            <a:fld id="{80A5E9A0-5130-8A4A-9A4D-795197E67C6E}" type="slidenum">
              <a:rPr lang="en-US" smtClean="0"/>
              <a:t>23</a:t>
            </a:fld>
            <a:endParaRPr lang="en-US"/>
          </a:p>
        </p:txBody>
      </p:sp>
    </p:spTree>
    <p:extLst>
      <p:ext uri="{BB962C8B-B14F-4D97-AF65-F5344CB8AC3E}">
        <p14:creationId xmlns:p14="http://schemas.microsoft.com/office/powerpoint/2010/main" val="184566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called paragraph vector distributed memory (PV-DM or DM model) is obtained by training a neural network on the task of inferring a center word based on context words and a context paragraph. </a:t>
            </a:r>
          </a:p>
        </p:txBody>
      </p:sp>
      <p:sp>
        <p:nvSpPr>
          <p:cNvPr id="4" name="Slide Number Placeholder 3"/>
          <p:cNvSpPr>
            <a:spLocks noGrp="1"/>
          </p:cNvSpPr>
          <p:nvPr>
            <p:ph type="sldNum" sz="quarter" idx="5"/>
          </p:nvPr>
        </p:nvSpPr>
        <p:spPr/>
        <p:txBody>
          <a:bodyPr/>
          <a:lstStyle/>
          <a:p>
            <a:fld id="{80A5E9A0-5130-8A4A-9A4D-795197E67C6E}" type="slidenum">
              <a:rPr lang="en-US" smtClean="0"/>
              <a:t>24</a:t>
            </a:fld>
            <a:endParaRPr lang="en-US"/>
          </a:p>
        </p:txBody>
      </p:sp>
    </p:spTree>
    <p:extLst>
      <p:ext uri="{BB962C8B-B14F-4D97-AF65-F5344CB8AC3E}">
        <p14:creationId xmlns:p14="http://schemas.microsoft.com/office/powerpoint/2010/main" val="270681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2</a:t>
            </a:fld>
            <a:endParaRPr lang="en-US"/>
          </a:p>
        </p:txBody>
      </p:sp>
    </p:spTree>
    <p:extLst>
      <p:ext uri="{BB962C8B-B14F-4D97-AF65-F5344CB8AC3E}">
        <p14:creationId xmlns:p14="http://schemas.microsoft.com/office/powerpoint/2010/main" val="762010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called paragraph vector distributed memory (PV-DM or DM model) is obtained by training a neural network on the task of inferring a center word based on context words and a context paragraph. </a:t>
            </a:r>
          </a:p>
        </p:txBody>
      </p:sp>
      <p:sp>
        <p:nvSpPr>
          <p:cNvPr id="4" name="Slide Number Placeholder 3"/>
          <p:cNvSpPr>
            <a:spLocks noGrp="1"/>
          </p:cNvSpPr>
          <p:nvPr>
            <p:ph type="sldNum" sz="quarter" idx="5"/>
          </p:nvPr>
        </p:nvSpPr>
        <p:spPr/>
        <p:txBody>
          <a:bodyPr/>
          <a:lstStyle/>
          <a:p>
            <a:fld id="{80A5E9A0-5130-8A4A-9A4D-795197E67C6E}" type="slidenum">
              <a:rPr lang="en-US" smtClean="0"/>
              <a:t>25</a:t>
            </a:fld>
            <a:endParaRPr lang="en-US"/>
          </a:p>
        </p:txBody>
      </p:sp>
    </p:spTree>
    <p:extLst>
      <p:ext uri="{BB962C8B-B14F-4D97-AF65-F5344CB8AC3E}">
        <p14:creationId xmlns:p14="http://schemas.microsoft.com/office/powerpoint/2010/main" val="5959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26</a:t>
            </a:fld>
            <a:endParaRPr lang="en-US"/>
          </a:p>
        </p:txBody>
      </p:sp>
    </p:spTree>
    <p:extLst>
      <p:ext uri="{BB962C8B-B14F-4D97-AF65-F5344CB8AC3E}">
        <p14:creationId xmlns:p14="http://schemas.microsoft.com/office/powerpoint/2010/main" val="4042360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27</a:t>
            </a:fld>
            <a:endParaRPr lang="en-US"/>
          </a:p>
        </p:txBody>
      </p:sp>
    </p:spTree>
    <p:extLst>
      <p:ext uri="{BB962C8B-B14F-4D97-AF65-F5344CB8AC3E}">
        <p14:creationId xmlns:p14="http://schemas.microsoft.com/office/powerpoint/2010/main" val="436329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28</a:t>
            </a:fld>
            <a:endParaRPr lang="en-US"/>
          </a:p>
        </p:txBody>
      </p:sp>
    </p:spTree>
    <p:extLst>
      <p:ext uri="{BB962C8B-B14F-4D97-AF65-F5344CB8AC3E}">
        <p14:creationId xmlns:p14="http://schemas.microsoft.com/office/powerpoint/2010/main" val="48962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Let’s assume a vocabulary has five words: King, Queen, Man, Woman, Child. A one-hot encoded vector of a word in this language will have 1 in a single position to represent a specific word. All other elements will be zero. Such an encoding can only allow comparisons in form of equality testing. Meaningful comparisons cannot be performed as each word is independent of each other. Word2Vec on the other hand represents words using a distributed representation. Each word represented by a vector is defined by the combination of its various aspects. Aspects are represented in the elements of the vector. As a result, we can have an aspect of royalty, gender, age etc. in our “little language”. Once such a representation is created, we can perform algebraic operations with language. We can remove the masculinity of a King by performing vector(“King”) – vector(“Man”). Then we can add femininity to the result vector by adding vector(“Woman”) to it to obtain a vector that is closest to the vector representation of the word Queen. See image below</a:t>
            </a:r>
          </a:p>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3</a:t>
            </a:fld>
            <a:endParaRPr lang="en-US"/>
          </a:p>
        </p:txBody>
      </p:sp>
    </p:spTree>
    <p:extLst>
      <p:ext uri="{BB962C8B-B14F-4D97-AF65-F5344CB8AC3E}">
        <p14:creationId xmlns:p14="http://schemas.microsoft.com/office/powerpoint/2010/main" val="427556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The source for movie review dataset is from Stanford https://</a:t>
            </a:r>
            <a:r>
              <a:rPr lang="en-US" sz="1200" dirty="0" err="1"/>
              <a:t>ai.stanford.edu</a:t>
            </a:r>
            <a:r>
              <a:rPr lang="en-US" sz="1200" dirty="0"/>
              <a:t>/~</a:t>
            </a:r>
            <a:r>
              <a:rPr lang="en-US" sz="1200" dirty="0" err="1"/>
              <a:t>amaas</a:t>
            </a:r>
            <a:r>
              <a:rPr lang="en-US" sz="1200" dirty="0"/>
              <a:t>/data/sentiment/aclImdb_v1.tar.gz</a:t>
            </a:r>
          </a:p>
          <a:p>
            <a:r>
              <a:rPr lang="en-US" sz="1200" dirty="0"/>
              <a:t>And the source URL for the Amazon product review is from UIUC http://</a:t>
            </a:r>
            <a:r>
              <a:rPr lang="en-US" sz="1200" dirty="0" err="1"/>
              <a:t>sifaka.cs.uiuc.edu</a:t>
            </a:r>
            <a:r>
              <a:rPr lang="en-US" sz="1200" dirty="0"/>
              <a:t>/~wang296/Data/LARA/Amazon/</a:t>
            </a:r>
            <a:r>
              <a:rPr lang="en-US" sz="1200" dirty="0" err="1"/>
              <a:t>AmazonReviews.zip</a:t>
            </a:r>
            <a:endParaRPr lang="en-US" sz="1200" dirty="0"/>
          </a:p>
          <a:p>
            <a:endParaRPr lang="en-US" sz="1200" dirty="0"/>
          </a:p>
          <a:p>
            <a:r>
              <a:rPr lang="en-US" sz="1200" dirty="0"/>
              <a:t>There is no cost to accessing this data. Accessing this data does not require creation of an account. Accessing this data does not violate any laws. </a:t>
            </a:r>
          </a:p>
          <a:p>
            <a:endParaRPr lang="en-US" sz="1200" dirty="0"/>
          </a:p>
          <a:p>
            <a:r>
              <a:rPr lang="en-US" sz="1200" dirty="0"/>
              <a:t>The Data Set I am using is amazon laptops review and movie review.</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IMDb shape: Before Shape of the Data Frame : (50000, 2) After Shape of the Data Frame : (50000, 2)</a:t>
            </a:r>
          </a:p>
          <a:p>
            <a:endParaRPr lang="en-US" sz="1200" dirty="0"/>
          </a:p>
          <a:p>
            <a:r>
              <a:rPr lang="en-US" sz="1200" dirty="0"/>
              <a:t>Amazon shape: </a:t>
            </a:r>
            <a:r>
              <a:rPr lang="en-US" dirty="0"/>
              <a:t>Before Shape of the Data Frame : (40762, 2) After Shape of the Data Frame : (40762, 2)</a:t>
            </a:r>
            <a:endParaRPr lang="en-US" sz="1200" dirty="0"/>
          </a:p>
          <a:p>
            <a:endParaRPr lang="en-US" sz="1200" dirty="0"/>
          </a:p>
          <a:p>
            <a:r>
              <a:rPr lang="en-US" sz="1200" dirty="0"/>
              <a:t>Performing sentiment analysis. Using Word2Vec word embeddings Classification Algorithms: Logistic regression, </a:t>
            </a:r>
            <a:r>
              <a:rPr lang="en-US" sz="1200" dirty="0" err="1"/>
              <a:t>XGBoost</a:t>
            </a:r>
            <a:r>
              <a:rPr lang="en-US" sz="1200" dirty="0"/>
              <a:t>, SVM, Random Forest</a:t>
            </a:r>
          </a:p>
          <a:p>
            <a:r>
              <a:rPr lang="en-US" sz="1200" dirty="0"/>
              <a:t>Compared results to </a:t>
            </a:r>
            <a:r>
              <a:rPr lang="en-US" sz="1200" dirty="0" err="1"/>
              <a:t>Keras</a:t>
            </a:r>
            <a:r>
              <a:rPr lang="en-US" sz="1200" dirty="0"/>
              <a:t> Convolutional Neural Network</a:t>
            </a:r>
          </a:p>
          <a:p>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80A5E9A0-5130-8A4A-9A4D-795197E67C6E}" type="slidenum">
              <a:rPr lang="en-US" smtClean="0"/>
              <a:t>7</a:t>
            </a:fld>
            <a:endParaRPr lang="en-US"/>
          </a:p>
        </p:txBody>
      </p:sp>
    </p:spTree>
    <p:extLst>
      <p:ext uri="{BB962C8B-B14F-4D97-AF65-F5344CB8AC3E}">
        <p14:creationId xmlns:p14="http://schemas.microsoft.com/office/powerpoint/2010/main" val="2901100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8</a:t>
            </a:fld>
            <a:endParaRPr lang="en-US"/>
          </a:p>
        </p:txBody>
      </p:sp>
    </p:spTree>
    <p:extLst>
      <p:ext uri="{BB962C8B-B14F-4D97-AF65-F5344CB8AC3E}">
        <p14:creationId xmlns:p14="http://schemas.microsoft.com/office/powerpoint/2010/main" val="328627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9</a:t>
            </a:fld>
            <a:endParaRPr lang="en-US"/>
          </a:p>
        </p:txBody>
      </p:sp>
    </p:spTree>
    <p:extLst>
      <p:ext uri="{BB962C8B-B14F-4D97-AF65-F5344CB8AC3E}">
        <p14:creationId xmlns:p14="http://schemas.microsoft.com/office/powerpoint/2010/main" val="101232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10</a:t>
            </a:fld>
            <a:endParaRPr lang="en-US"/>
          </a:p>
        </p:txBody>
      </p:sp>
    </p:spTree>
    <p:extLst>
      <p:ext uri="{BB962C8B-B14F-4D97-AF65-F5344CB8AC3E}">
        <p14:creationId xmlns:p14="http://schemas.microsoft.com/office/powerpoint/2010/main" val="264449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11</a:t>
            </a:fld>
            <a:endParaRPr lang="en-US"/>
          </a:p>
        </p:txBody>
      </p:sp>
    </p:spTree>
    <p:extLst>
      <p:ext uri="{BB962C8B-B14F-4D97-AF65-F5344CB8AC3E}">
        <p14:creationId xmlns:p14="http://schemas.microsoft.com/office/powerpoint/2010/main" val="334198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dataset of laptop product reviews from Amazon’s website contained 40,744 reviews. The dataset contained over 30K positive reviews and close to 10K negative reviews. The longest positive review length contained over 20,000 characters and longest negative review contained close to 3,000 characters. The box plot of review length shows exponential properties. Looking at the graph shown in Fig 5 it can be estimated that the mass of the distribution can probably be covered with a clipped length of 900 to 1,000 words. The review dataset contains just two columns, one with the rating and the other with the review text.</a:t>
            </a:r>
          </a:p>
          <a:p>
            <a:endParaRPr lang="en-US" dirty="0"/>
          </a:p>
          <a:p>
            <a:r>
              <a:rPr lang="en-US" dirty="0"/>
              <a:t>The IMDb movie review dataset contains 50,000 reviews. The dataset contains equal number of reviews annotated as positive and negative. The longest positive review length contains about 14,000 characters and the longest negative review contains close to 5,000 characters. Similar to the first dataset, the box plot of review length shows exponential properties. Looking at the graph shown in Fig 6 it can be estimated that the mass of the distribution can probably be covered with a clipped length of 1,400 to 1,500 words. The review dataset contains just two columns, one with the rating and the other with the review text.</a:t>
            </a:r>
          </a:p>
        </p:txBody>
      </p:sp>
      <p:sp>
        <p:nvSpPr>
          <p:cNvPr id="4" name="Slide Number Placeholder 3"/>
          <p:cNvSpPr>
            <a:spLocks noGrp="1"/>
          </p:cNvSpPr>
          <p:nvPr>
            <p:ph type="sldNum" sz="quarter" idx="5"/>
          </p:nvPr>
        </p:nvSpPr>
        <p:spPr/>
        <p:txBody>
          <a:bodyPr/>
          <a:lstStyle/>
          <a:p>
            <a:fld id="{80A5E9A0-5130-8A4A-9A4D-795197E67C6E}" type="slidenum">
              <a:rPr lang="en-US" smtClean="0"/>
              <a:t>12</a:t>
            </a:fld>
            <a:endParaRPr lang="en-US"/>
          </a:p>
        </p:txBody>
      </p:sp>
    </p:spTree>
    <p:extLst>
      <p:ext uri="{BB962C8B-B14F-4D97-AF65-F5344CB8AC3E}">
        <p14:creationId xmlns:p14="http://schemas.microsoft.com/office/powerpoint/2010/main" val="84395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9930FE-DF71-904F-9A55-1AFBDFD8D591}" type="datetimeFigureOut">
              <a:rPr lang="en-US" smtClean="0"/>
              <a:t>5/9/19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D7F7A4F-C1BA-F441-8E96-B24543305A6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8884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9930FE-DF71-904F-9A55-1AFBDFD8D591}" type="datetimeFigureOut">
              <a:rPr lang="en-US" smtClean="0"/>
              <a:t>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F7A4F-C1BA-F441-8E96-B24543305A6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014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9930FE-DF71-904F-9A55-1AFBDFD8D591}" type="datetimeFigureOut">
              <a:rPr lang="en-US" smtClean="0"/>
              <a:t>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F7A4F-C1BA-F441-8E96-B24543305A6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146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9930FE-DF71-904F-9A55-1AFBDFD8D591}" type="datetimeFigureOut">
              <a:rPr lang="en-US" smtClean="0"/>
              <a:t>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F7A4F-C1BA-F441-8E96-B24543305A6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954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9930FE-DF71-904F-9A55-1AFBDFD8D591}" type="datetimeFigureOut">
              <a:rPr lang="en-US" smtClean="0"/>
              <a:t>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F7A4F-C1BA-F441-8E96-B24543305A6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278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9930FE-DF71-904F-9A55-1AFBDFD8D591}" type="datetimeFigureOut">
              <a:rPr lang="en-US" smtClean="0"/>
              <a:t>5/9/19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F7A4F-C1BA-F441-8E96-B24543305A6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314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9930FE-DF71-904F-9A55-1AFBDFD8D591}" type="datetimeFigureOut">
              <a:rPr lang="en-US" smtClean="0"/>
              <a:t>5/9/19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F7A4F-C1BA-F441-8E96-B24543305A6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623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9930FE-DF71-904F-9A55-1AFBDFD8D591}" type="datetimeFigureOut">
              <a:rPr lang="en-US" smtClean="0"/>
              <a:t>5/9/19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F7A4F-C1BA-F441-8E96-B24543305A6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524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930FE-DF71-904F-9A55-1AFBDFD8D591}" type="datetimeFigureOut">
              <a:rPr lang="en-US" smtClean="0"/>
              <a:t>5/9/19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F7A4F-C1BA-F441-8E96-B24543305A6D}" type="slidenum">
              <a:rPr lang="en-US" smtClean="0"/>
              <a:t>‹#›</a:t>
            </a:fld>
            <a:endParaRPr lang="en-US"/>
          </a:p>
        </p:txBody>
      </p:sp>
    </p:spTree>
    <p:extLst>
      <p:ext uri="{BB962C8B-B14F-4D97-AF65-F5344CB8AC3E}">
        <p14:creationId xmlns:p14="http://schemas.microsoft.com/office/powerpoint/2010/main" val="360609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9930FE-DF71-904F-9A55-1AFBDFD8D591}" type="datetimeFigureOut">
              <a:rPr lang="en-US" smtClean="0"/>
              <a:t>5/9/19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F7A4F-C1BA-F441-8E96-B24543305A6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964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89930FE-DF71-904F-9A55-1AFBDFD8D591}" type="datetimeFigureOut">
              <a:rPr lang="en-US" smtClean="0"/>
              <a:t>5/9/19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D7F7A4F-C1BA-F441-8E96-B24543305A6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873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89930FE-DF71-904F-9A55-1AFBDFD8D591}" type="datetimeFigureOut">
              <a:rPr lang="en-US" smtClean="0"/>
              <a:t>5/9/19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D7F7A4F-C1BA-F441-8E96-B24543305A6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047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jatana/report-on-text-classification-using-cnn-rnn-han-f0e887214d5f"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2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rxiv.org/pdf/1611.06639.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13" Type="http://schemas.openxmlformats.org/officeDocument/2006/relationships/image" Target="../media/image17.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tiff"/><Relationship Id="rId2" Type="http://schemas.openxmlformats.org/officeDocument/2006/relationships/notesSlide" Target="../notesSlides/notesSlide4.xml"/><Relationship Id="rId16"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5.tiff"/><Relationship Id="rId5" Type="http://schemas.openxmlformats.org/officeDocument/2006/relationships/diagramQuickStyle" Target="../diagrams/quickStyle1.xml"/><Relationship Id="rId15" Type="http://schemas.openxmlformats.org/officeDocument/2006/relationships/image" Target="../media/image19.tiff"/><Relationship Id="rId10" Type="http://schemas.openxmlformats.org/officeDocument/2006/relationships/image" Target="../media/image14.tiff"/><Relationship Id="rId4" Type="http://schemas.openxmlformats.org/officeDocument/2006/relationships/diagramLayout" Target="../diagrams/layout1.xml"/><Relationship Id="rId9" Type="http://schemas.openxmlformats.org/officeDocument/2006/relationships/image" Target="../media/image13.tiff"/><Relationship Id="rId1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FD0717-BEEE-48D4-8750-E44E166E9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Thin" panose="020B0403020202020204" pitchFamily="34" charset="0"/>
              <a:ea typeface="Helvetica Neue Thin" panose="020B0403020202020204" pitchFamily="34" charset="0"/>
            </a:endParaRPr>
          </a:p>
        </p:txBody>
      </p:sp>
      <p:sp>
        <p:nvSpPr>
          <p:cNvPr id="10" name="Rectangle 9">
            <a:extLst>
              <a:ext uri="{FF2B5EF4-FFF2-40B4-BE49-F238E27FC236}">
                <a16:creationId xmlns:a16="http://schemas.microsoft.com/office/drawing/2014/main" id="{E4CBA4EB-F997-4F56-9436-88F607540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Helvetica Neue Thin" panose="020B0403020202020204" pitchFamily="34" charset="0"/>
              <a:ea typeface="Helvetica Neue Thin" panose="020B0403020202020204" pitchFamily="34" charset="0"/>
            </a:endParaRPr>
          </a:p>
        </p:txBody>
      </p:sp>
      <p:sp>
        <p:nvSpPr>
          <p:cNvPr id="3" name="Subtitle 2">
            <a:extLst>
              <a:ext uri="{FF2B5EF4-FFF2-40B4-BE49-F238E27FC236}">
                <a16:creationId xmlns:a16="http://schemas.microsoft.com/office/drawing/2014/main" id="{94DB04EB-DA65-6040-AA24-44E8A741BEE2}"/>
              </a:ext>
            </a:extLst>
          </p:cNvPr>
          <p:cNvSpPr>
            <a:spLocks noGrp="1"/>
          </p:cNvSpPr>
          <p:nvPr>
            <p:ph type="subTitle" idx="1"/>
          </p:nvPr>
        </p:nvSpPr>
        <p:spPr>
          <a:xfrm>
            <a:off x="8141418" y="1463014"/>
            <a:ext cx="3357162" cy="3293053"/>
          </a:xfrm>
        </p:spPr>
        <p:txBody>
          <a:bodyPr anchor="ctr">
            <a:normAutofit/>
          </a:bodyPr>
          <a:lstStyle/>
          <a:p>
            <a:pPr algn="ctr"/>
            <a:r>
              <a:rPr lang="en-US" sz="2000" cap="none" dirty="0">
                <a:latin typeface="Helvetica Neue Thin" panose="020B0403020202020204" pitchFamily="34" charset="0"/>
                <a:ea typeface="Helvetica Neue Thin" panose="020B0403020202020204" pitchFamily="34" charset="0"/>
              </a:rPr>
              <a:t>Sofia Dutta</a:t>
            </a:r>
          </a:p>
          <a:p>
            <a:pPr algn="ctr"/>
            <a:r>
              <a:rPr lang="en-US" sz="2000" cap="none" dirty="0">
                <a:latin typeface="Helvetica Neue Thin" panose="020B0403020202020204" pitchFamily="34" charset="0"/>
                <a:ea typeface="Helvetica Neue Thin" panose="020B0403020202020204" pitchFamily="34" charset="0"/>
              </a:rPr>
              <a:t>Data 602 – Spring 2019</a:t>
            </a:r>
          </a:p>
          <a:p>
            <a:pPr algn="ctr"/>
            <a:r>
              <a:rPr lang="en-US" sz="2000" cap="none" dirty="0">
                <a:latin typeface="Helvetica Neue Thin" panose="020B0403020202020204" pitchFamily="34" charset="0"/>
                <a:ea typeface="Helvetica Neue Thin" panose="020B0403020202020204" pitchFamily="34" charset="0"/>
              </a:rPr>
              <a:t>Semester Project</a:t>
            </a:r>
          </a:p>
        </p:txBody>
      </p:sp>
      <p:grpSp>
        <p:nvGrpSpPr>
          <p:cNvPr id="12" name="Group 11">
            <a:extLst>
              <a:ext uri="{FF2B5EF4-FFF2-40B4-BE49-F238E27FC236}">
                <a16:creationId xmlns:a16="http://schemas.microsoft.com/office/drawing/2014/main" id="{C2DA450E-1EDD-4D4A-8257-4808EB93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9392" y="938882"/>
            <a:ext cx="6562082" cy="4236223"/>
            <a:chOff x="7807230" y="2012810"/>
            <a:chExt cx="3251252" cy="3459865"/>
          </a:xfrm>
        </p:grpSpPr>
        <p:sp>
          <p:nvSpPr>
            <p:cNvPr id="13" name="Rectangle 12">
              <a:extLst>
                <a:ext uri="{FF2B5EF4-FFF2-40B4-BE49-F238E27FC236}">
                  <a16:creationId xmlns:a16="http://schemas.microsoft.com/office/drawing/2014/main" id="{228FBF78-9E7E-46C0-950D-FC7AEE43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Thin" panose="020B0403020202020204" pitchFamily="34" charset="0"/>
                <a:ea typeface="Helvetica Neue Thin" panose="020B0403020202020204" pitchFamily="34" charset="0"/>
              </a:endParaRPr>
            </a:p>
          </p:txBody>
        </p:sp>
        <p:sp>
          <p:nvSpPr>
            <p:cNvPr id="14" name="Rectangle 13">
              <a:extLst>
                <a:ext uri="{FF2B5EF4-FFF2-40B4-BE49-F238E27FC236}">
                  <a16:creationId xmlns:a16="http://schemas.microsoft.com/office/drawing/2014/main" id="{42116C23-5ED0-4F29-84D0-584CD0150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Thin" panose="020B0403020202020204" pitchFamily="34" charset="0"/>
                <a:ea typeface="Helvetica Neue Thin" panose="020B0403020202020204" pitchFamily="34" charset="0"/>
              </a:endParaRPr>
            </a:p>
          </p:txBody>
        </p:sp>
      </p:grpSp>
      <p:sp>
        <p:nvSpPr>
          <p:cNvPr id="16" name="Rectangle 15">
            <a:extLst>
              <a:ext uri="{FF2B5EF4-FFF2-40B4-BE49-F238E27FC236}">
                <a16:creationId xmlns:a16="http://schemas.microsoft.com/office/drawing/2014/main" id="{37EE4B41-0C22-468A-BCFF-66786B9C8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7777" y="1269341"/>
            <a:ext cx="5925312" cy="3575304"/>
          </a:xfrm>
          <a:prstGeom prst="rect">
            <a:avLst/>
          </a:prstGeom>
          <a:solidFill>
            <a:schemeClr val="accent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Thin" panose="020B0403020202020204" pitchFamily="34" charset="0"/>
              <a:ea typeface="Helvetica Neue Thin" panose="020B0403020202020204" pitchFamily="34" charset="0"/>
            </a:endParaRPr>
          </a:p>
        </p:txBody>
      </p:sp>
      <p:sp>
        <p:nvSpPr>
          <p:cNvPr id="2" name="Title 1">
            <a:extLst>
              <a:ext uri="{FF2B5EF4-FFF2-40B4-BE49-F238E27FC236}">
                <a16:creationId xmlns:a16="http://schemas.microsoft.com/office/drawing/2014/main" id="{7A04F92B-2588-504A-9D3F-D48C1AF7A80F}"/>
              </a:ext>
            </a:extLst>
          </p:cNvPr>
          <p:cNvSpPr>
            <a:spLocks noGrp="1"/>
          </p:cNvSpPr>
          <p:nvPr>
            <p:ph type="ctrTitle"/>
          </p:nvPr>
        </p:nvSpPr>
        <p:spPr>
          <a:xfrm>
            <a:off x="1446756" y="1463015"/>
            <a:ext cx="5492683" cy="3196668"/>
          </a:xfrm>
        </p:spPr>
        <p:txBody>
          <a:bodyPr anchor="ctr">
            <a:normAutofit/>
          </a:bodyPr>
          <a:lstStyle/>
          <a:p>
            <a:pPr algn="ctr"/>
            <a:r>
              <a:rPr lang="en-US" sz="2600" cap="none" dirty="0">
                <a:solidFill>
                  <a:schemeClr val="bg1"/>
                </a:solidFill>
              </a:rPr>
              <a:t>Comparing Word2vec, Doc2Vec model driven Sentiment Analysis </a:t>
            </a:r>
            <a:br>
              <a:rPr lang="en-US" sz="2600" cap="none" dirty="0">
                <a:solidFill>
                  <a:schemeClr val="bg1"/>
                </a:solidFill>
              </a:rPr>
            </a:br>
            <a:br>
              <a:rPr lang="en-US" sz="2600" cap="none" dirty="0">
                <a:solidFill>
                  <a:schemeClr val="bg1"/>
                </a:solidFill>
              </a:rPr>
            </a:br>
            <a:r>
              <a:rPr lang="en-US" sz="2600" cap="none" dirty="0">
                <a:solidFill>
                  <a:schemeClr val="bg1"/>
                </a:solidFill>
              </a:rPr>
              <a:t>using SVM, LR vs </a:t>
            </a:r>
            <a:r>
              <a:rPr lang="en-US" sz="2600" cap="none" dirty="0" err="1">
                <a:solidFill>
                  <a:schemeClr val="bg1"/>
                </a:solidFill>
              </a:rPr>
              <a:t>Keras</a:t>
            </a:r>
            <a:r>
              <a:rPr lang="en-US" sz="2600" cap="none" dirty="0">
                <a:solidFill>
                  <a:schemeClr val="bg1"/>
                </a:solidFill>
              </a:rPr>
              <a:t> CNN and Bidirectional LSTM</a:t>
            </a:r>
            <a:br>
              <a:rPr lang="en-US" sz="2600" cap="none" dirty="0">
                <a:solidFill>
                  <a:schemeClr val="bg1"/>
                </a:solidFill>
              </a:rPr>
            </a:br>
            <a:br>
              <a:rPr lang="en-US" sz="2600" cap="none" dirty="0">
                <a:solidFill>
                  <a:schemeClr val="bg1"/>
                </a:solidFill>
              </a:rPr>
            </a:br>
            <a:r>
              <a:rPr lang="en-US" sz="2600" cap="none" dirty="0">
                <a:solidFill>
                  <a:schemeClr val="bg1"/>
                </a:solidFill>
              </a:rPr>
              <a:t>with and without pre-trained Word and Document Embeddings</a:t>
            </a:r>
          </a:p>
        </p:txBody>
      </p:sp>
      <p:pic>
        <p:nvPicPr>
          <p:cNvPr id="18" name="Picture 17">
            <a:extLst>
              <a:ext uri="{FF2B5EF4-FFF2-40B4-BE49-F238E27FC236}">
                <a16:creationId xmlns:a16="http://schemas.microsoft.com/office/drawing/2014/main" id="{8B060F31-12EA-4404-8435-DA25F36C89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E4F1CB68-9DEB-4A71-8E7C-DE9278F035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74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Data exploration: Review Length, Movie reviews</a:t>
            </a:r>
          </a:p>
        </p:txBody>
      </p:sp>
      <p:sp>
        <p:nvSpPr>
          <p:cNvPr id="8" name="TextBox 7">
            <a:extLst>
              <a:ext uri="{FF2B5EF4-FFF2-40B4-BE49-F238E27FC236}">
                <a16:creationId xmlns:a16="http://schemas.microsoft.com/office/drawing/2014/main" id="{C55B9A4A-D0D9-1045-A883-BB09AD57EB88}"/>
              </a:ext>
            </a:extLst>
          </p:cNvPr>
          <p:cNvSpPr txBox="1"/>
          <p:nvPr/>
        </p:nvSpPr>
        <p:spPr>
          <a:xfrm>
            <a:off x="4776295" y="6300788"/>
            <a:ext cx="2953841" cy="369332"/>
          </a:xfrm>
          <a:prstGeom prst="rect">
            <a:avLst/>
          </a:prstGeom>
          <a:noFill/>
        </p:spPr>
        <p:txBody>
          <a:bodyPr wrap="square" rtlCol="0">
            <a:spAutoFit/>
          </a:bodyPr>
          <a:lstStyle/>
          <a:p>
            <a:r>
              <a:rPr lang="en-US" dirty="0">
                <a:solidFill>
                  <a:schemeClr val="bg1"/>
                </a:solidFill>
              </a:rPr>
              <a:t>Movie dataset review lengths</a:t>
            </a:r>
          </a:p>
        </p:txBody>
      </p:sp>
      <p:pic>
        <p:nvPicPr>
          <p:cNvPr id="15" name="Content Placeholder 14" descr="A screenshot of a cell phone&#10;&#10;Description automatically generated">
            <a:extLst>
              <a:ext uri="{FF2B5EF4-FFF2-40B4-BE49-F238E27FC236}">
                <a16:creationId xmlns:a16="http://schemas.microsoft.com/office/drawing/2014/main" id="{689DE542-9C5D-E248-91C0-B3D4DAD28355}"/>
              </a:ext>
            </a:extLst>
          </p:cNvPr>
          <p:cNvPicPr>
            <a:picLocks noGrp="1" noChangeAspect="1"/>
          </p:cNvPicPr>
          <p:nvPr>
            <p:ph idx="1"/>
          </p:nvPr>
        </p:nvPicPr>
        <p:blipFill>
          <a:blip r:embed="rId3"/>
          <a:stretch>
            <a:fillRect/>
          </a:stretch>
        </p:blipFill>
        <p:spPr>
          <a:xfrm>
            <a:off x="1831733" y="1853754"/>
            <a:ext cx="8842966" cy="4276826"/>
          </a:xfrm>
        </p:spPr>
      </p:pic>
    </p:spTree>
    <p:extLst>
      <p:ext uri="{BB962C8B-B14F-4D97-AF65-F5344CB8AC3E}">
        <p14:creationId xmlns:p14="http://schemas.microsoft.com/office/powerpoint/2010/main" val="418558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Data exploration: Review Length</a:t>
            </a:r>
          </a:p>
        </p:txBody>
      </p:sp>
      <p:pic>
        <p:nvPicPr>
          <p:cNvPr id="7" name="Content Placeholder 6" descr="A screenshot of a video game&#10;&#10;Description automatically generated">
            <a:extLst>
              <a:ext uri="{FF2B5EF4-FFF2-40B4-BE49-F238E27FC236}">
                <a16:creationId xmlns:a16="http://schemas.microsoft.com/office/drawing/2014/main" id="{848724FA-DFCB-0C4C-8105-C743273FA25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096000" y="1853754"/>
            <a:ext cx="5443250" cy="4276840"/>
          </a:xfrm>
        </p:spPr>
      </p:pic>
      <p:sp>
        <p:nvSpPr>
          <p:cNvPr id="8" name="TextBox 7">
            <a:extLst>
              <a:ext uri="{FF2B5EF4-FFF2-40B4-BE49-F238E27FC236}">
                <a16:creationId xmlns:a16="http://schemas.microsoft.com/office/drawing/2014/main" id="{C55B9A4A-D0D9-1045-A883-BB09AD57EB88}"/>
              </a:ext>
            </a:extLst>
          </p:cNvPr>
          <p:cNvSpPr txBox="1"/>
          <p:nvPr/>
        </p:nvSpPr>
        <p:spPr>
          <a:xfrm>
            <a:off x="7340704" y="6300788"/>
            <a:ext cx="2953841" cy="369332"/>
          </a:xfrm>
          <a:prstGeom prst="rect">
            <a:avLst/>
          </a:prstGeom>
          <a:noFill/>
        </p:spPr>
        <p:txBody>
          <a:bodyPr wrap="square" rtlCol="0">
            <a:spAutoFit/>
          </a:bodyPr>
          <a:lstStyle/>
          <a:p>
            <a:r>
              <a:rPr lang="en-US" dirty="0">
                <a:solidFill>
                  <a:schemeClr val="bg1"/>
                </a:solidFill>
              </a:rPr>
              <a:t>Movie dataset review lengths</a:t>
            </a:r>
          </a:p>
        </p:txBody>
      </p:sp>
      <p:pic>
        <p:nvPicPr>
          <p:cNvPr id="10" name="Picture 9" descr="A screenshot of a video game&#10;&#10;Description automatically generated">
            <a:extLst>
              <a:ext uri="{FF2B5EF4-FFF2-40B4-BE49-F238E27FC236}">
                <a16:creationId xmlns:a16="http://schemas.microsoft.com/office/drawing/2014/main" id="{478B2AF2-E17B-EC49-B972-9841958F4D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0991" y="1853754"/>
            <a:ext cx="5385010" cy="4276840"/>
          </a:xfrm>
          <a:prstGeom prst="rect">
            <a:avLst/>
          </a:prstGeom>
        </p:spPr>
      </p:pic>
      <p:sp>
        <p:nvSpPr>
          <p:cNvPr id="11" name="TextBox 10">
            <a:extLst>
              <a:ext uri="{FF2B5EF4-FFF2-40B4-BE49-F238E27FC236}">
                <a16:creationId xmlns:a16="http://schemas.microsoft.com/office/drawing/2014/main" id="{1C14CA4E-A3A2-5A47-9646-9D1828F7B3AC}"/>
              </a:ext>
            </a:extLst>
          </p:cNvPr>
          <p:cNvSpPr txBox="1"/>
          <p:nvPr/>
        </p:nvSpPr>
        <p:spPr>
          <a:xfrm>
            <a:off x="1897455" y="6300788"/>
            <a:ext cx="2953841" cy="369332"/>
          </a:xfrm>
          <a:prstGeom prst="rect">
            <a:avLst/>
          </a:prstGeom>
          <a:noFill/>
        </p:spPr>
        <p:txBody>
          <a:bodyPr wrap="square" rtlCol="0">
            <a:spAutoFit/>
          </a:bodyPr>
          <a:lstStyle/>
          <a:p>
            <a:r>
              <a:rPr lang="en-US" dirty="0">
                <a:solidFill>
                  <a:schemeClr val="bg1"/>
                </a:solidFill>
              </a:rPr>
              <a:t>Laptop dataset review lengths</a:t>
            </a:r>
          </a:p>
        </p:txBody>
      </p:sp>
    </p:spTree>
    <p:extLst>
      <p:ext uri="{BB962C8B-B14F-4D97-AF65-F5344CB8AC3E}">
        <p14:creationId xmlns:p14="http://schemas.microsoft.com/office/powerpoint/2010/main" val="192221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Data exploration: Review Count</a:t>
            </a:r>
          </a:p>
        </p:txBody>
      </p:sp>
      <p:sp>
        <p:nvSpPr>
          <p:cNvPr id="8" name="TextBox 7">
            <a:extLst>
              <a:ext uri="{FF2B5EF4-FFF2-40B4-BE49-F238E27FC236}">
                <a16:creationId xmlns:a16="http://schemas.microsoft.com/office/drawing/2014/main" id="{C55B9A4A-D0D9-1045-A883-BB09AD57EB88}"/>
              </a:ext>
            </a:extLst>
          </p:cNvPr>
          <p:cNvSpPr txBox="1"/>
          <p:nvPr/>
        </p:nvSpPr>
        <p:spPr>
          <a:xfrm>
            <a:off x="7340704" y="6300788"/>
            <a:ext cx="2953841" cy="369332"/>
          </a:xfrm>
          <a:prstGeom prst="rect">
            <a:avLst/>
          </a:prstGeom>
          <a:noFill/>
        </p:spPr>
        <p:txBody>
          <a:bodyPr wrap="square" rtlCol="0">
            <a:spAutoFit/>
          </a:bodyPr>
          <a:lstStyle/>
          <a:p>
            <a:r>
              <a:rPr lang="en-US" dirty="0">
                <a:solidFill>
                  <a:schemeClr val="bg1"/>
                </a:solidFill>
              </a:rPr>
              <a:t>Movie dataset review count</a:t>
            </a:r>
          </a:p>
        </p:txBody>
      </p:sp>
      <p:sp>
        <p:nvSpPr>
          <p:cNvPr id="11" name="TextBox 10">
            <a:extLst>
              <a:ext uri="{FF2B5EF4-FFF2-40B4-BE49-F238E27FC236}">
                <a16:creationId xmlns:a16="http://schemas.microsoft.com/office/drawing/2014/main" id="{1C14CA4E-A3A2-5A47-9646-9D1828F7B3AC}"/>
              </a:ext>
            </a:extLst>
          </p:cNvPr>
          <p:cNvSpPr txBox="1"/>
          <p:nvPr/>
        </p:nvSpPr>
        <p:spPr>
          <a:xfrm>
            <a:off x="1897455" y="6300788"/>
            <a:ext cx="2953841" cy="369332"/>
          </a:xfrm>
          <a:prstGeom prst="rect">
            <a:avLst/>
          </a:prstGeom>
          <a:noFill/>
        </p:spPr>
        <p:txBody>
          <a:bodyPr wrap="square" rtlCol="0">
            <a:spAutoFit/>
          </a:bodyPr>
          <a:lstStyle/>
          <a:p>
            <a:r>
              <a:rPr lang="en-US" dirty="0">
                <a:solidFill>
                  <a:schemeClr val="bg1"/>
                </a:solidFill>
              </a:rPr>
              <a:t>Laptop dataset review count</a:t>
            </a:r>
          </a:p>
        </p:txBody>
      </p:sp>
      <p:pic>
        <p:nvPicPr>
          <p:cNvPr id="4" name="Picture 3" descr="A screenshot of a cell phone&#10;&#10;Description automatically generated">
            <a:extLst>
              <a:ext uri="{FF2B5EF4-FFF2-40B4-BE49-F238E27FC236}">
                <a16:creationId xmlns:a16="http://schemas.microsoft.com/office/drawing/2014/main" id="{3E4E5307-BEDB-3547-8832-ADEC6F0508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407" y="1877910"/>
            <a:ext cx="5326594" cy="4252684"/>
          </a:xfrm>
          <a:prstGeom prst="rect">
            <a:avLst/>
          </a:prstGeom>
        </p:spPr>
      </p:pic>
      <p:pic>
        <p:nvPicPr>
          <p:cNvPr id="12" name="Content Placeholder 11" descr="A screenshot of a cell phone&#10;&#10;Description automatically generated">
            <a:extLst>
              <a:ext uri="{FF2B5EF4-FFF2-40B4-BE49-F238E27FC236}">
                <a16:creationId xmlns:a16="http://schemas.microsoft.com/office/drawing/2014/main" id="{1C12D668-ACC3-6341-8E1B-1C7A31E899A8}"/>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6096000" y="1877909"/>
            <a:ext cx="5326593" cy="4273361"/>
          </a:xfrm>
        </p:spPr>
      </p:pic>
    </p:spTree>
    <p:extLst>
      <p:ext uri="{BB962C8B-B14F-4D97-AF65-F5344CB8AC3E}">
        <p14:creationId xmlns:p14="http://schemas.microsoft.com/office/powerpoint/2010/main" val="95736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698E-DF16-B84F-855F-9D00705FF1A4}"/>
              </a:ext>
            </a:extLst>
          </p:cNvPr>
          <p:cNvSpPr>
            <a:spLocks noGrp="1"/>
          </p:cNvSpPr>
          <p:nvPr>
            <p:ph type="title" idx="4294967295"/>
          </p:nvPr>
        </p:nvSpPr>
        <p:spPr>
          <a:xfrm>
            <a:off x="1293812" y="302445"/>
            <a:ext cx="9604375" cy="1049337"/>
          </a:xfrm>
        </p:spPr>
        <p:txBody>
          <a:bodyPr/>
          <a:lstStyle/>
          <a:p>
            <a:r>
              <a:rPr lang="en-US" dirty="0"/>
              <a:t>Text pre-processing</a:t>
            </a:r>
          </a:p>
        </p:txBody>
      </p:sp>
      <p:graphicFrame>
        <p:nvGraphicFramePr>
          <p:cNvPr id="4" name="Content Placeholder 3">
            <a:extLst>
              <a:ext uri="{FF2B5EF4-FFF2-40B4-BE49-F238E27FC236}">
                <a16:creationId xmlns:a16="http://schemas.microsoft.com/office/drawing/2014/main" id="{CBDA6ABE-66C8-7A4F-AB86-AB93EE9CC334}"/>
              </a:ext>
            </a:extLst>
          </p:cNvPr>
          <p:cNvGraphicFramePr>
            <a:graphicFrameLocks noGrp="1"/>
          </p:cNvGraphicFramePr>
          <p:nvPr>
            <p:ph idx="4294967295"/>
            <p:extLst>
              <p:ext uri="{D42A27DB-BD31-4B8C-83A1-F6EECF244321}">
                <p14:modId xmlns:p14="http://schemas.microsoft.com/office/powerpoint/2010/main" val="1071164784"/>
              </p:ext>
            </p:extLst>
          </p:nvPr>
        </p:nvGraphicFramePr>
        <p:xfrm>
          <a:off x="2513012" y="962394"/>
          <a:ext cx="6684579" cy="5819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89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698E-DF16-B84F-855F-9D00705FF1A4}"/>
              </a:ext>
            </a:extLst>
          </p:cNvPr>
          <p:cNvSpPr>
            <a:spLocks noGrp="1"/>
          </p:cNvSpPr>
          <p:nvPr>
            <p:ph type="title"/>
          </p:nvPr>
        </p:nvSpPr>
        <p:spPr/>
        <p:txBody>
          <a:bodyPr/>
          <a:lstStyle/>
          <a:p>
            <a:r>
              <a:rPr lang="en-US" dirty="0"/>
              <a:t>Exploring dataset</a:t>
            </a:r>
          </a:p>
        </p:txBody>
      </p:sp>
      <p:pic>
        <p:nvPicPr>
          <p:cNvPr id="5" name="Picture 4" descr="A close up of a logo&#10;&#10;Description automatically generated">
            <a:extLst>
              <a:ext uri="{FF2B5EF4-FFF2-40B4-BE49-F238E27FC236}">
                <a16:creationId xmlns:a16="http://schemas.microsoft.com/office/drawing/2014/main" id="{E36C21D2-385A-9D43-A3DC-377465B877F7}"/>
              </a:ext>
            </a:extLst>
          </p:cNvPr>
          <p:cNvPicPr>
            <a:picLocks noChangeAspect="1"/>
          </p:cNvPicPr>
          <p:nvPr/>
        </p:nvPicPr>
        <p:blipFill>
          <a:blip r:embed="rId3"/>
          <a:stretch>
            <a:fillRect/>
          </a:stretch>
        </p:blipFill>
        <p:spPr>
          <a:xfrm>
            <a:off x="597064" y="2999235"/>
            <a:ext cx="5498937" cy="2757676"/>
          </a:xfrm>
          <a:prstGeom prst="rect">
            <a:avLst/>
          </a:prstGeom>
        </p:spPr>
      </p:pic>
      <p:pic>
        <p:nvPicPr>
          <p:cNvPr id="7" name="Picture 6">
            <a:extLst>
              <a:ext uri="{FF2B5EF4-FFF2-40B4-BE49-F238E27FC236}">
                <a16:creationId xmlns:a16="http://schemas.microsoft.com/office/drawing/2014/main" id="{1DE1B97D-4177-714B-925B-C720415894E1}"/>
              </a:ext>
            </a:extLst>
          </p:cNvPr>
          <p:cNvPicPr>
            <a:picLocks noChangeAspect="1"/>
          </p:cNvPicPr>
          <p:nvPr/>
        </p:nvPicPr>
        <p:blipFill>
          <a:blip r:embed="rId4"/>
          <a:stretch>
            <a:fillRect/>
          </a:stretch>
        </p:blipFill>
        <p:spPr>
          <a:xfrm>
            <a:off x="6096000" y="2999235"/>
            <a:ext cx="5531865" cy="2757676"/>
          </a:xfrm>
          <a:prstGeom prst="rect">
            <a:avLst/>
          </a:prstGeom>
        </p:spPr>
      </p:pic>
      <p:sp>
        <p:nvSpPr>
          <p:cNvPr id="4" name="Rectangle 3">
            <a:extLst>
              <a:ext uri="{FF2B5EF4-FFF2-40B4-BE49-F238E27FC236}">
                <a16:creationId xmlns:a16="http://schemas.microsoft.com/office/drawing/2014/main" id="{0B31B511-06D2-1D48-AC11-533FB49B3EC0}"/>
              </a:ext>
            </a:extLst>
          </p:cNvPr>
          <p:cNvSpPr/>
          <p:nvPr/>
        </p:nvSpPr>
        <p:spPr>
          <a:xfrm>
            <a:off x="1451579" y="1965294"/>
            <a:ext cx="9603275" cy="492443"/>
          </a:xfrm>
          <a:prstGeom prst="rect">
            <a:avLst/>
          </a:prstGeom>
        </p:spPr>
        <p:txBody>
          <a:bodyPr wrap="square">
            <a:spAutoFit/>
          </a:bodyPr>
          <a:lstStyle/>
          <a:p>
            <a:r>
              <a:rPr lang="en-US" sz="2600" dirty="0"/>
              <a:t>Looking at high frequency words in each dataset using </a:t>
            </a:r>
            <a:r>
              <a:rPr lang="en-US" sz="2600" dirty="0" err="1"/>
              <a:t>nltk.FreqDist</a:t>
            </a:r>
            <a:r>
              <a:rPr lang="en-US" sz="2600" dirty="0"/>
              <a:t>()</a:t>
            </a:r>
          </a:p>
        </p:txBody>
      </p:sp>
    </p:spTree>
    <p:extLst>
      <p:ext uri="{BB962C8B-B14F-4D97-AF65-F5344CB8AC3E}">
        <p14:creationId xmlns:p14="http://schemas.microsoft.com/office/powerpoint/2010/main" val="310773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Word2Vec: Continuous Bag-Of-Words</a:t>
            </a:r>
          </a:p>
        </p:txBody>
      </p:sp>
      <p:pic>
        <p:nvPicPr>
          <p:cNvPr id="3" name="Picture 2">
            <a:extLst>
              <a:ext uri="{FF2B5EF4-FFF2-40B4-BE49-F238E27FC236}">
                <a16:creationId xmlns:a16="http://schemas.microsoft.com/office/drawing/2014/main" id="{5D7ACFB1-4597-2348-BB30-DB213FE209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656" y="1853754"/>
            <a:ext cx="6159119" cy="4199727"/>
          </a:xfrm>
          <a:prstGeom prst="rect">
            <a:avLst/>
          </a:prstGeom>
        </p:spPr>
      </p:pic>
    </p:spTree>
    <p:extLst>
      <p:ext uri="{BB962C8B-B14F-4D97-AF65-F5344CB8AC3E}">
        <p14:creationId xmlns:p14="http://schemas.microsoft.com/office/powerpoint/2010/main" val="279962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Word2Vec CBOW model evaluation</a:t>
            </a:r>
          </a:p>
        </p:txBody>
      </p:sp>
      <p:pic>
        <p:nvPicPr>
          <p:cNvPr id="10" name="Picture 9" descr="A screenshot of a cell phone&#10;&#10;Description automatically generated">
            <a:extLst>
              <a:ext uri="{FF2B5EF4-FFF2-40B4-BE49-F238E27FC236}">
                <a16:creationId xmlns:a16="http://schemas.microsoft.com/office/drawing/2014/main" id="{197C61AB-332B-4F47-9C29-6F915009DE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98" y="1853752"/>
            <a:ext cx="4958855" cy="47485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52C8FFB-CA12-EE4B-8C1D-A082C0C0B4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2532" y="1853752"/>
            <a:ext cx="5083465" cy="4729607"/>
          </a:xfrm>
          <a:prstGeom prst="rect">
            <a:avLst/>
          </a:prstGeom>
        </p:spPr>
      </p:pic>
    </p:spTree>
    <p:extLst>
      <p:ext uri="{BB962C8B-B14F-4D97-AF65-F5344CB8AC3E}">
        <p14:creationId xmlns:p14="http://schemas.microsoft.com/office/powerpoint/2010/main" val="123032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Word2Vec CBOW model evaluation</a:t>
            </a:r>
          </a:p>
        </p:txBody>
      </p:sp>
      <p:pic>
        <p:nvPicPr>
          <p:cNvPr id="10" name="Content Placeholder 9" descr="A close up of text on a white background&#10;&#10;Description automatically generated">
            <a:extLst>
              <a:ext uri="{FF2B5EF4-FFF2-40B4-BE49-F238E27FC236}">
                <a16:creationId xmlns:a16="http://schemas.microsoft.com/office/drawing/2014/main" id="{DAE34B6A-D50E-2B47-9DF3-7810D83DAFA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73486" y="1853754"/>
            <a:ext cx="5022514" cy="4729607"/>
          </a:xfrm>
        </p:spPr>
      </p:pic>
      <p:pic>
        <p:nvPicPr>
          <p:cNvPr id="5" name="Picture 4" descr="A screenshot of a cell phone&#10;&#10;Description automatically generated">
            <a:extLst>
              <a:ext uri="{FF2B5EF4-FFF2-40B4-BE49-F238E27FC236}">
                <a16:creationId xmlns:a16="http://schemas.microsoft.com/office/drawing/2014/main" id="{A7696DB2-CB11-D345-A16D-D755BF55FB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1858551"/>
            <a:ext cx="5137157" cy="4724810"/>
          </a:xfrm>
          <a:prstGeom prst="rect">
            <a:avLst/>
          </a:prstGeom>
        </p:spPr>
      </p:pic>
    </p:spTree>
    <p:extLst>
      <p:ext uri="{BB962C8B-B14F-4D97-AF65-F5344CB8AC3E}">
        <p14:creationId xmlns:p14="http://schemas.microsoft.com/office/powerpoint/2010/main" val="206010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Word2Vec CBOW model evaluation</a:t>
            </a:r>
          </a:p>
        </p:txBody>
      </p:sp>
      <p:pic>
        <p:nvPicPr>
          <p:cNvPr id="6" name="Content Placeholder 5" descr="A screenshot of a cell phone&#10;&#10;Description automatically generated">
            <a:extLst>
              <a:ext uri="{FF2B5EF4-FFF2-40B4-BE49-F238E27FC236}">
                <a16:creationId xmlns:a16="http://schemas.microsoft.com/office/drawing/2014/main" id="{D39ED6A8-32EC-614D-9541-CD063061F9A6}"/>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409405" y="1853754"/>
            <a:ext cx="4822724" cy="4687112"/>
          </a:xfrm>
        </p:spPr>
      </p:pic>
      <p:pic>
        <p:nvPicPr>
          <p:cNvPr id="7" name="Content Placeholder 6" descr="A screenshot of a cell phone&#10;&#10;Description automatically generated">
            <a:extLst>
              <a:ext uri="{FF2B5EF4-FFF2-40B4-BE49-F238E27FC236}">
                <a16:creationId xmlns:a16="http://schemas.microsoft.com/office/drawing/2014/main" id="{7779DFE7-E643-0949-834D-34D64C3673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2130" y="1853754"/>
            <a:ext cx="4822724" cy="4702371"/>
          </a:xfrm>
          <a:prstGeom prst="rect">
            <a:avLst/>
          </a:prstGeom>
        </p:spPr>
      </p:pic>
    </p:spTree>
    <p:extLst>
      <p:ext uri="{BB962C8B-B14F-4D97-AF65-F5344CB8AC3E}">
        <p14:creationId xmlns:p14="http://schemas.microsoft.com/office/powerpoint/2010/main" val="4063883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Positive and Negative review WORD clouds</a:t>
            </a:r>
          </a:p>
        </p:txBody>
      </p:sp>
      <p:sp>
        <p:nvSpPr>
          <p:cNvPr id="5" name="Content Placeholder 4">
            <a:extLst>
              <a:ext uri="{FF2B5EF4-FFF2-40B4-BE49-F238E27FC236}">
                <a16:creationId xmlns:a16="http://schemas.microsoft.com/office/drawing/2014/main" id="{73227AED-72A1-E54F-9AAE-B1868A8369A7}"/>
              </a:ext>
            </a:extLst>
          </p:cNvPr>
          <p:cNvSpPr>
            <a:spLocks noGrp="1"/>
          </p:cNvSpPr>
          <p:nvPr>
            <p:ph sz="half" idx="1"/>
          </p:nvPr>
        </p:nvSpPr>
        <p:spPr>
          <a:xfrm>
            <a:off x="1447331" y="2010879"/>
            <a:ext cx="4404530" cy="403496"/>
          </a:xfrm>
        </p:spPr>
        <p:txBody>
          <a:bodyPr>
            <a:normAutofit lnSpcReduction="10000"/>
          </a:bodyPr>
          <a:lstStyle/>
          <a:p>
            <a:r>
              <a:rPr lang="en-US" dirty="0"/>
              <a:t>Amazon dataset</a:t>
            </a:r>
          </a:p>
        </p:txBody>
      </p:sp>
      <p:sp>
        <p:nvSpPr>
          <p:cNvPr id="6" name="Content Placeholder 5">
            <a:extLst>
              <a:ext uri="{FF2B5EF4-FFF2-40B4-BE49-F238E27FC236}">
                <a16:creationId xmlns:a16="http://schemas.microsoft.com/office/drawing/2014/main" id="{1A4918C9-00DE-C34F-8B13-29FF7DD187B0}"/>
              </a:ext>
            </a:extLst>
          </p:cNvPr>
          <p:cNvSpPr>
            <a:spLocks noGrp="1"/>
          </p:cNvSpPr>
          <p:nvPr>
            <p:ph sz="half" idx="2"/>
          </p:nvPr>
        </p:nvSpPr>
        <p:spPr>
          <a:xfrm>
            <a:off x="6413771" y="2017343"/>
            <a:ext cx="4568861" cy="403496"/>
          </a:xfrm>
        </p:spPr>
        <p:txBody>
          <a:bodyPr>
            <a:normAutofit lnSpcReduction="10000"/>
          </a:bodyPr>
          <a:lstStyle/>
          <a:p>
            <a:r>
              <a:rPr lang="en-US" dirty="0"/>
              <a:t>IMDb movie review dataset</a:t>
            </a:r>
          </a:p>
        </p:txBody>
      </p:sp>
      <p:pic>
        <p:nvPicPr>
          <p:cNvPr id="9" name="Picture 8" descr="A close up of a sign&#10;&#10;Description automatically generated">
            <a:extLst>
              <a:ext uri="{FF2B5EF4-FFF2-40B4-BE49-F238E27FC236}">
                <a16:creationId xmlns:a16="http://schemas.microsoft.com/office/drawing/2014/main" id="{05F49057-35B5-124C-851C-ACD08E7D3F14}"/>
              </a:ext>
            </a:extLst>
          </p:cNvPr>
          <p:cNvPicPr>
            <a:picLocks noChangeAspect="1"/>
          </p:cNvPicPr>
          <p:nvPr/>
        </p:nvPicPr>
        <p:blipFill>
          <a:blip r:embed="rId3"/>
          <a:stretch>
            <a:fillRect/>
          </a:stretch>
        </p:blipFill>
        <p:spPr>
          <a:xfrm>
            <a:off x="1742492" y="4138672"/>
            <a:ext cx="3810645" cy="1914439"/>
          </a:xfrm>
          <a:prstGeom prst="rect">
            <a:avLst/>
          </a:prstGeom>
        </p:spPr>
      </p:pic>
      <p:pic>
        <p:nvPicPr>
          <p:cNvPr id="12" name="Picture 11" descr="A picture containing bottle&#10;&#10;Description automatically generated">
            <a:extLst>
              <a:ext uri="{FF2B5EF4-FFF2-40B4-BE49-F238E27FC236}">
                <a16:creationId xmlns:a16="http://schemas.microsoft.com/office/drawing/2014/main" id="{0BB5D803-03AC-6D40-8579-4026DD334A1E}"/>
              </a:ext>
            </a:extLst>
          </p:cNvPr>
          <p:cNvPicPr>
            <a:picLocks noChangeAspect="1"/>
          </p:cNvPicPr>
          <p:nvPr/>
        </p:nvPicPr>
        <p:blipFill>
          <a:blip r:embed="rId4"/>
          <a:stretch>
            <a:fillRect/>
          </a:stretch>
        </p:blipFill>
        <p:spPr>
          <a:xfrm>
            <a:off x="1742493" y="2414374"/>
            <a:ext cx="3810644" cy="1834755"/>
          </a:xfrm>
          <a:prstGeom prst="rect">
            <a:avLst/>
          </a:prstGeom>
        </p:spPr>
      </p:pic>
      <p:pic>
        <p:nvPicPr>
          <p:cNvPr id="15" name="Picture 14" descr="A black and red text&#10;&#10;Description automatically generated">
            <a:extLst>
              <a:ext uri="{FF2B5EF4-FFF2-40B4-BE49-F238E27FC236}">
                <a16:creationId xmlns:a16="http://schemas.microsoft.com/office/drawing/2014/main" id="{3EE6C3F7-5343-8241-B38C-4BD53D78C901}"/>
              </a:ext>
            </a:extLst>
          </p:cNvPr>
          <p:cNvPicPr>
            <a:picLocks noChangeAspect="1"/>
          </p:cNvPicPr>
          <p:nvPr/>
        </p:nvPicPr>
        <p:blipFill>
          <a:blip r:embed="rId5"/>
          <a:stretch>
            <a:fillRect/>
          </a:stretch>
        </p:blipFill>
        <p:spPr>
          <a:xfrm>
            <a:off x="6638865" y="4249129"/>
            <a:ext cx="3625311" cy="1803982"/>
          </a:xfrm>
          <a:prstGeom prst="rect">
            <a:avLst/>
          </a:prstGeom>
        </p:spPr>
      </p:pic>
      <p:pic>
        <p:nvPicPr>
          <p:cNvPr id="20" name="Picture 19">
            <a:extLst>
              <a:ext uri="{FF2B5EF4-FFF2-40B4-BE49-F238E27FC236}">
                <a16:creationId xmlns:a16="http://schemas.microsoft.com/office/drawing/2014/main" id="{B9D9F764-6AF2-F04A-8CAF-01D4A6E09379}"/>
              </a:ext>
            </a:extLst>
          </p:cNvPr>
          <p:cNvPicPr>
            <a:picLocks noChangeAspect="1"/>
          </p:cNvPicPr>
          <p:nvPr/>
        </p:nvPicPr>
        <p:blipFill>
          <a:blip r:embed="rId6"/>
          <a:stretch>
            <a:fillRect/>
          </a:stretch>
        </p:blipFill>
        <p:spPr>
          <a:xfrm>
            <a:off x="6646608" y="2414375"/>
            <a:ext cx="3617568" cy="1835254"/>
          </a:xfrm>
          <a:prstGeom prst="rect">
            <a:avLst/>
          </a:prstGeom>
        </p:spPr>
      </p:pic>
      <p:sp>
        <p:nvSpPr>
          <p:cNvPr id="21" name="Content Placeholder 5">
            <a:extLst>
              <a:ext uri="{FF2B5EF4-FFF2-40B4-BE49-F238E27FC236}">
                <a16:creationId xmlns:a16="http://schemas.microsoft.com/office/drawing/2014/main" id="{63C46E50-7D8A-C549-BC77-3F2AB165559E}"/>
              </a:ext>
            </a:extLst>
          </p:cNvPr>
          <p:cNvSpPr txBox="1">
            <a:spLocks/>
          </p:cNvSpPr>
          <p:nvPr/>
        </p:nvSpPr>
        <p:spPr>
          <a:xfrm>
            <a:off x="1447331" y="6269795"/>
            <a:ext cx="9605635" cy="40349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dirty="0">
                <a:solidFill>
                  <a:schemeClr val="bg1"/>
                </a:solidFill>
              </a:rPr>
              <a:t>Positive cloud is with white background and negative cloud is with black background</a:t>
            </a:r>
          </a:p>
        </p:txBody>
      </p:sp>
    </p:spTree>
    <p:extLst>
      <p:ext uri="{BB962C8B-B14F-4D97-AF65-F5344CB8AC3E}">
        <p14:creationId xmlns:p14="http://schemas.microsoft.com/office/powerpoint/2010/main" val="8927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3">
            <a:extLst>
              <a:ext uri="{FF2B5EF4-FFF2-40B4-BE49-F238E27FC236}">
                <a16:creationId xmlns:a16="http://schemas.microsoft.com/office/drawing/2014/main" id="{016C648C-6455-7843-9FDC-E0286775A76C}"/>
              </a:ext>
            </a:extLst>
          </p:cNvPr>
          <p:cNvPicPr>
            <a:picLocks noGrp="1" noChangeAspect="1"/>
          </p:cNvPicPr>
          <p:nvPr>
            <p:ph idx="1"/>
          </p:nvPr>
        </p:nvPicPr>
        <p:blipFill>
          <a:blip r:embed="rId3"/>
          <a:stretch>
            <a:fillRect/>
          </a:stretch>
        </p:blipFill>
        <p:spPr>
          <a:xfrm>
            <a:off x="0" y="1"/>
            <a:ext cx="12190569" cy="6858000"/>
          </a:xfrm>
          <a:prstGeom prst="rect">
            <a:avLst/>
          </a:prstGeom>
        </p:spPr>
      </p:pic>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a:xfrm>
            <a:off x="5227436" y="88910"/>
            <a:ext cx="6396961" cy="1602937"/>
          </a:xfrm>
        </p:spPr>
        <p:txBody>
          <a:bodyPr/>
          <a:lstStyle/>
          <a:p>
            <a:pPr algn="ctr"/>
            <a:r>
              <a:rPr lang="en-US" dirty="0"/>
              <a:t>Introduction</a:t>
            </a:r>
            <a:br>
              <a:rPr lang="en-US" dirty="0"/>
            </a:br>
            <a:br>
              <a:rPr lang="en-US" dirty="0"/>
            </a:br>
            <a:r>
              <a:rPr lang="en-US" dirty="0"/>
              <a:t>Sentiment Analysis</a:t>
            </a:r>
          </a:p>
        </p:txBody>
      </p:sp>
      <p:pic>
        <p:nvPicPr>
          <p:cNvPr id="10" name="Picture 9" descr="A picture containing bottle&#10;&#10;Description automatically generated">
            <a:extLst>
              <a:ext uri="{FF2B5EF4-FFF2-40B4-BE49-F238E27FC236}">
                <a16:creationId xmlns:a16="http://schemas.microsoft.com/office/drawing/2014/main" id="{B7F838DD-CD2C-B54A-B843-174B7BAD77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1995" y="4158455"/>
            <a:ext cx="3117800" cy="1527270"/>
          </a:xfrm>
          <a:prstGeom prst="rect">
            <a:avLst/>
          </a:prstGeom>
        </p:spPr>
      </p:pic>
      <p:pic>
        <p:nvPicPr>
          <p:cNvPr id="18" name="Picture 17" descr="A close up of a sign&#10;&#10;Description automatically generated">
            <a:extLst>
              <a:ext uri="{FF2B5EF4-FFF2-40B4-BE49-F238E27FC236}">
                <a16:creationId xmlns:a16="http://schemas.microsoft.com/office/drawing/2014/main" id="{AFBE8AEA-228D-8F40-B1F2-AB714FEB68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1995" y="2389299"/>
            <a:ext cx="3117800" cy="1563689"/>
          </a:xfrm>
          <a:prstGeom prst="rect">
            <a:avLst/>
          </a:prstGeom>
        </p:spPr>
      </p:pic>
      <p:pic>
        <p:nvPicPr>
          <p:cNvPr id="14" name="Picture 13" descr="A close up of a sign&#10;&#10;Description automatically generated">
            <a:extLst>
              <a:ext uri="{FF2B5EF4-FFF2-40B4-BE49-F238E27FC236}">
                <a16:creationId xmlns:a16="http://schemas.microsoft.com/office/drawing/2014/main" id="{65C4A93D-767E-704C-AB8C-6FE7E4878B9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6783" y="2695905"/>
            <a:ext cx="3014438" cy="1576875"/>
          </a:xfrm>
          <a:prstGeom prst="rect">
            <a:avLst/>
          </a:prstGeom>
        </p:spPr>
      </p:pic>
      <p:pic>
        <p:nvPicPr>
          <p:cNvPr id="16" name="Picture 15" descr="A close up of a sign&#10;&#10;Description automatically generated">
            <a:extLst>
              <a:ext uri="{FF2B5EF4-FFF2-40B4-BE49-F238E27FC236}">
                <a16:creationId xmlns:a16="http://schemas.microsoft.com/office/drawing/2014/main" id="{45D0A5E5-5614-1243-B1B0-2B3AA676D9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6783" y="4158454"/>
            <a:ext cx="3014438" cy="1571273"/>
          </a:xfrm>
          <a:prstGeom prst="rect">
            <a:avLst/>
          </a:prstGeom>
        </p:spPr>
      </p:pic>
    </p:spTree>
    <p:extLst>
      <p:ext uri="{BB962C8B-B14F-4D97-AF65-F5344CB8AC3E}">
        <p14:creationId xmlns:p14="http://schemas.microsoft.com/office/powerpoint/2010/main" val="1385949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BCF-9A22-B84B-99E2-D492299890FB}"/>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3B56E128-DDBF-344E-80FF-E8B837CA3A4F}"/>
              </a:ext>
            </a:extLst>
          </p:cNvPr>
          <p:cNvSpPr>
            <a:spLocks noGrp="1"/>
          </p:cNvSpPr>
          <p:nvPr>
            <p:ph idx="1"/>
          </p:nvPr>
        </p:nvSpPr>
        <p:spPr/>
        <p:txBody>
          <a:bodyPr>
            <a:normAutofit/>
          </a:bodyPr>
          <a:lstStyle/>
          <a:p>
            <a:r>
              <a:rPr lang="en-US" sz="2400" dirty="0"/>
              <a:t>Word2Vec Word Embedding Based Sentiment Analysis using LogisticRegression</a:t>
            </a:r>
          </a:p>
          <a:p>
            <a:r>
              <a:rPr lang="en-US" sz="2400" dirty="0"/>
              <a:t>Word2Vec Word Embedding Based Sentiment Analysis using SVC</a:t>
            </a:r>
          </a:p>
          <a:p>
            <a:r>
              <a:rPr lang="en-US" sz="2400" dirty="0"/>
              <a:t> Word2Vec Word Embedding Based Sentiment Analysis using </a:t>
            </a:r>
            <a:r>
              <a:rPr lang="en-US" sz="2400" dirty="0" err="1"/>
              <a:t>XGBClassifier</a:t>
            </a:r>
            <a:endParaRPr lang="en-US" sz="2400" dirty="0"/>
          </a:p>
          <a:p>
            <a:endParaRPr lang="en-US" sz="2400" dirty="0"/>
          </a:p>
        </p:txBody>
      </p:sp>
    </p:spTree>
    <p:extLst>
      <p:ext uri="{BB962C8B-B14F-4D97-AF65-F5344CB8AC3E}">
        <p14:creationId xmlns:p14="http://schemas.microsoft.com/office/powerpoint/2010/main" val="2503856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err="1"/>
              <a:t>Keras</a:t>
            </a:r>
            <a:r>
              <a:rPr lang="en-US" dirty="0"/>
              <a:t> Convolutional Neural Network</a:t>
            </a:r>
          </a:p>
        </p:txBody>
      </p:sp>
      <p:sp>
        <p:nvSpPr>
          <p:cNvPr id="8" name="Content Placeholder 7">
            <a:extLst>
              <a:ext uri="{FF2B5EF4-FFF2-40B4-BE49-F238E27FC236}">
                <a16:creationId xmlns:a16="http://schemas.microsoft.com/office/drawing/2014/main" id="{2F63BD04-2733-204D-8FDA-455D4C726CD3}"/>
              </a:ext>
            </a:extLst>
          </p:cNvPr>
          <p:cNvSpPr>
            <a:spLocks noGrp="1"/>
          </p:cNvSpPr>
          <p:nvPr>
            <p:ph sz="half" idx="2"/>
          </p:nvPr>
        </p:nvSpPr>
        <p:spPr>
          <a:xfrm>
            <a:off x="7014845" y="2034436"/>
            <a:ext cx="4645152" cy="3441520"/>
          </a:xfrm>
        </p:spPr>
        <p:txBody>
          <a:bodyPr>
            <a:normAutofit/>
          </a:bodyPr>
          <a:lstStyle/>
          <a:p>
            <a:r>
              <a:rPr lang="en-US" sz="2400" dirty="0"/>
              <a:t>Sentiment Analysis using </a:t>
            </a:r>
            <a:r>
              <a:rPr lang="en-US" sz="2400" dirty="0" err="1"/>
              <a:t>Keras</a:t>
            </a:r>
            <a:r>
              <a:rPr lang="en-US" sz="2400" dirty="0"/>
              <a:t> Convolutional Neural Networks(CNN)</a:t>
            </a:r>
          </a:p>
          <a:p>
            <a:r>
              <a:rPr lang="en-US" sz="2400" dirty="0"/>
              <a:t>Sentiment Analysis Using Pre-trained Word2Vec Word Embedding To </a:t>
            </a:r>
            <a:r>
              <a:rPr lang="en-US" sz="2400" dirty="0" err="1"/>
              <a:t>Keras</a:t>
            </a:r>
            <a:r>
              <a:rPr lang="en-US" sz="2400" dirty="0"/>
              <a:t> CNN</a:t>
            </a:r>
          </a:p>
        </p:txBody>
      </p:sp>
      <p:sp>
        <p:nvSpPr>
          <p:cNvPr id="3" name="TextBox 2">
            <a:extLst>
              <a:ext uri="{FF2B5EF4-FFF2-40B4-BE49-F238E27FC236}">
                <a16:creationId xmlns:a16="http://schemas.microsoft.com/office/drawing/2014/main" id="{218909F5-E776-1C4A-95F1-5E4C5E12B0D2}"/>
              </a:ext>
            </a:extLst>
          </p:cNvPr>
          <p:cNvSpPr txBox="1"/>
          <p:nvPr/>
        </p:nvSpPr>
        <p:spPr>
          <a:xfrm>
            <a:off x="10609761" y="5683779"/>
            <a:ext cx="1582239" cy="369332"/>
          </a:xfrm>
          <a:prstGeom prst="rect">
            <a:avLst/>
          </a:prstGeom>
          <a:noFill/>
        </p:spPr>
        <p:txBody>
          <a:bodyPr wrap="square" rtlCol="0">
            <a:spAutoFit/>
          </a:bodyPr>
          <a:lstStyle/>
          <a:p>
            <a:r>
              <a:rPr lang="en-US" dirty="0">
                <a:hlinkClick r:id="rId3"/>
              </a:rPr>
              <a:t>Image credit</a:t>
            </a:r>
            <a:endParaRPr lang="en-US" dirty="0"/>
          </a:p>
        </p:txBody>
      </p:sp>
      <p:pic>
        <p:nvPicPr>
          <p:cNvPr id="6" name="Picture 5">
            <a:extLst>
              <a:ext uri="{FF2B5EF4-FFF2-40B4-BE49-F238E27FC236}">
                <a16:creationId xmlns:a16="http://schemas.microsoft.com/office/drawing/2014/main" id="{2376CD10-FAAB-8C41-8026-05125EFFEF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003" y="2034435"/>
            <a:ext cx="6364467" cy="4018675"/>
          </a:xfrm>
          <a:prstGeom prst="rect">
            <a:avLst/>
          </a:prstGeom>
        </p:spPr>
      </p:pic>
    </p:spTree>
    <p:extLst>
      <p:ext uri="{BB962C8B-B14F-4D97-AF65-F5344CB8AC3E}">
        <p14:creationId xmlns:p14="http://schemas.microsoft.com/office/powerpoint/2010/main" val="201262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Bidirectional Long short Term Memory</a:t>
            </a:r>
          </a:p>
        </p:txBody>
      </p:sp>
      <p:sp>
        <p:nvSpPr>
          <p:cNvPr id="6" name="Content Placeholder 5">
            <a:extLst>
              <a:ext uri="{FF2B5EF4-FFF2-40B4-BE49-F238E27FC236}">
                <a16:creationId xmlns:a16="http://schemas.microsoft.com/office/drawing/2014/main" id="{03D99D17-8353-FE45-9791-CDE1C459AF77}"/>
              </a:ext>
            </a:extLst>
          </p:cNvPr>
          <p:cNvSpPr>
            <a:spLocks noGrp="1"/>
          </p:cNvSpPr>
          <p:nvPr>
            <p:ph sz="half" idx="2"/>
          </p:nvPr>
        </p:nvSpPr>
        <p:spPr>
          <a:xfrm>
            <a:off x="7056707" y="2053411"/>
            <a:ext cx="4645152" cy="3630738"/>
          </a:xfrm>
        </p:spPr>
        <p:txBody>
          <a:bodyPr>
            <a:noAutofit/>
          </a:bodyPr>
          <a:lstStyle/>
          <a:p>
            <a:r>
              <a:rPr lang="en-US" sz="2400" dirty="0"/>
              <a:t>Sentiment Analysis Using Pre-trained Word2Vec Word Embedding To </a:t>
            </a:r>
            <a:r>
              <a:rPr lang="en-US" sz="2400" dirty="0" err="1"/>
              <a:t>Keras</a:t>
            </a:r>
            <a:r>
              <a:rPr lang="en-US" sz="2400" dirty="0"/>
              <a:t> CNN And Bidirectional LSTM</a:t>
            </a:r>
          </a:p>
          <a:p>
            <a:r>
              <a:rPr lang="en-US" sz="2400" dirty="0"/>
              <a:t>Sentiment Analysis Using Pre-trained Word2Vec Word Embedding To </a:t>
            </a:r>
            <a:r>
              <a:rPr lang="en-US" sz="2400" dirty="0" err="1"/>
              <a:t>Keras</a:t>
            </a:r>
            <a:r>
              <a:rPr lang="en-US" sz="2400" dirty="0"/>
              <a:t> Bidirectional LSTM</a:t>
            </a:r>
          </a:p>
        </p:txBody>
      </p:sp>
      <p:pic>
        <p:nvPicPr>
          <p:cNvPr id="4" name="Picture 3">
            <a:extLst>
              <a:ext uri="{FF2B5EF4-FFF2-40B4-BE49-F238E27FC236}">
                <a16:creationId xmlns:a16="http://schemas.microsoft.com/office/drawing/2014/main" id="{2318773F-CEEF-2646-8BB5-A8A5FE81E049}"/>
              </a:ext>
            </a:extLst>
          </p:cNvPr>
          <p:cNvPicPr>
            <a:picLocks noChangeAspect="1"/>
          </p:cNvPicPr>
          <p:nvPr/>
        </p:nvPicPr>
        <p:blipFill>
          <a:blip r:embed="rId3"/>
          <a:stretch>
            <a:fillRect/>
          </a:stretch>
        </p:blipFill>
        <p:spPr>
          <a:xfrm>
            <a:off x="190030" y="1864194"/>
            <a:ext cx="6866677" cy="4716863"/>
          </a:xfrm>
          <a:prstGeom prst="rect">
            <a:avLst/>
          </a:prstGeom>
        </p:spPr>
      </p:pic>
      <p:sp>
        <p:nvSpPr>
          <p:cNvPr id="3" name="TextBox 2">
            <a:extLst>
              <a:ext uri="{FF2B5EF4-FFF2-40B4-BE49-F238E27FC236}">
                <a16:creationId xmlns:a16="http://schemas.microsoft.com/office/drawing/2014/main" id="{218909F5-E776-1C4A-95F1-5E4C5E12B0D2}"/>
              </a:ext>
            </a:extLst>
          </p:cNvPr>
          <p:cNvSpPr txBox="1"/>
          <p:nvPr/>
        </p:nvSpPr>
        <p:spPr>
          <a:xfrm>
            <a:off x="10740422" y="5684149"/>
            <a:ext cx="1482121" cy="369332"/>
          </a:xfrm>
          <a:prstGeom prst="rect">
            <a:avLst/>
          </a:prstGeom>
          <a:noFill/>
        </p:spPr>
        <p:txBody>
          <a:bodyPr wrap="square" rtlCol="0">
            <a:spAutoFit/>
          </a:bodyPr>
          <a:lstStyle/>
          <a:p>
            <a:r>
              <a:rPr lang="en-US" dirty="0">
                <a:hlinkClick r:id="rId4"/>
              </a:rPr>
              <a:t>Image credit</a:t>
            </a:r>
            <a:endParaRPr lang="en-US" dirty="0"/>
          </a:p>
        </p:txBody>
      </p:sp>
    </p:spTree>
    <p:extLst>
      <p:ext uri="{BB962C8B-B14F-4D97-AF65-F5344CB8AC3E}">
        <p14:creationId xmlns:p14="http://schemas.microsoft.com/office/powerpoint/2010/main" val="285371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Doc2Vec: Distributed Bag-Of-Words</a:t>
            </a:r>
          </a:p>
        </p:txBody>
      </p:sp>
      <p:sp>
        <p:nvSpPr>
          <p:cNvPr id="4" name="Content Placeholder 3">
            <a:extLst>
              <a:ext uri="{FF2B5EF4-FFF2-40B4-BE49-F238E27FC236}">
                <a16:creationId xmlns:a16="http://schemas.microsoft.com/office/drawing/2014/main" id="{D2FFDE4E-421A-0143-B1C7-898195C6FF80}"/>
              </a:ext>
            </a:extLst>
          </p:cNvPr>
          <p:cNvSpPr>
            <a:spLocks noGrp="1"/>
          </p:cNvSpPr>
          <p:nvPr>
            <p:ph sz="half" idx="2"/>
          </p:nvPr>
        </p:nvSpPr>
        <p:spPr>
          <a:xfrm>
            <a:off x="6829426" y="2020150"/>
            <a:ext cx="5064528" cy="3441520"/>
          </a:xfrm>
        </p:spPr>
        <p:txBody>
          <a:bodyPr>
            <a:noAutofit/>
          </a:bodyPr>
          <a:lstStyle/>
          <a:p>
            <a:r>
              <a:rPr lang="en-US" sz="2400" dirty="0"/>
              <a:t>Doc2Vec DBOW Based Sentiment Analysis using LogisticRegression</a:t>
            </a:r>
          </a:p>
          <a:p>
            <a:r>
              <a:rPr lang="en-US" sz="2400" dirty="0"/>
              <a:t>Doc2Vec DBOW Based Sentiment Analysis using SVC</a:t>
            </a:r>
          </a:p>
          <a:p>
            <a:r>
              <a:rPr lang="en-US" sz="2400" dirty="0"/>
              <a:t>Doc2Vec DBOW Based Sentiment Analysis using </a:t>
            </a:r>
            <a:r>
              <a:rPr lang="en-US" sz="2400" dirty="0" err="1"/>
              <a:t>XGBClassifier</a:t>
            </a:r>
            <a:endParaRPr lang="en-US" sz="2400" dirty="0"/>
          </a:p>
        </p:txBody>
      </p:sp>
      <p:pic>
        <p:nvPicPr>
          <p:cNvPr id="5" name="Picture 4" descr="A picture containing object&#10;&#10;Description automatically generated">
            <a:extLst>
              <a:ext uri="{FF2B5EF4-FFF2-40B4-BE49-F238E27FC236}">
                <a16:creationId xmlns:a16="http://schemas.microsoft.com/office/drawing/2014/main" id="{ACEA3EC8-9928-FF4E-A7A1-91234143AFD0}"/>
              </a:ext>
            </a:extLst>
          </p:cNvPr>
          <p:cNvPicPr>
            <a:picLocks noChangeAspect="1"/>
          </p:cNvPicPr>
          <p:nvPr/>
        </p:nvPicPr>
        <p:blipFill>
          <a:blip r:embed="rId3"/>
          <a:stretch>
            <a:fillRect/>
          </a:stretch>
        </p:blipFill>
        <p:spPr>
          <a:xfrm>
            <a:off x="298046" y="2017344"/>
            <a:ext cx="6531380" cy="4067268"/>
          </a:xfrm>
          <a:prstGeom prst="rect">
            <a:avLst/>
          </a:prstGeom>
        </p:spPr>
      </p:pic>
    </p:spTree>
    <p:extLst>
      <p:ext uri="{BB962C8B-B14F-4D97-AF65-F5344CB8AC3E}">
        <p14:creationId xmlns:p14="http://schemas.microsoft.com/office/powerpoint/2010/main" val="13262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Doc2Vec: Distributed Memory</a:t>
            </a:r>
          </a:p>
        </p:txBody>
      </p:sp>
      <p:sp>
        <p:nvSpPr>
          <p:cNvPr id="4" name="Content Placeholder 3">
            <a:extLst>
              <a:ext uri="{FF2B5EF4-FFF2-40B4-BE49-F238E27FC236}">
                <a16:creationId xmlns:a16="http://schemas.microsoft.com/office/drawing/2014/main" id="{A0B7F985-43E8-DF4E-B456-197BDF9B3056}"/>
              </a:ext>
            </a:extLst>
          </p:cNvPr>
          <p:cNvSpPr>
            <a:spLocks noGrp="1"/>
          </p:cNvSpPr>
          <p:nvPr>
            <p:ph sz="half" idx="2"/>
          </p:nvPr>
        </p:nvSpPr>
        <p:spPr>
          <a:xfrm>
            <a:off x="6657976" y="2048723"/>
            <a:ext cx="5332276" cy="4004388"/>
          </a:xfrm>
        </p:spPr>
        <p:txBody>
          <a:bodyPr>
            <a:noAutofit/>
          </a:bodyPr>
          <a:lstStyle/>
          <a:p>
            <a:r>
              <a:rPr lang="en-US" sz="1600" dirty="0"/>
              <a:t>DM (Concatenated)</a:t>
            </a:r>
          </a:p>
          <a:p>
            <a:pPr lvl="1"/>
            <a:r>
              <a:rPr lang="en-US" sz="1600" dirty="0"/>
              <a:t>Doc2Vec DMC Based Sentiment Analysis using LogisticRegression</a:t>
            </a:r>
          </a:p>
          <a:p>
            <a:pPr lvl="1"/>
            <a:r>
              <a:rPr lang="en-US" sz="1600" dirty="0"/>
              <a:t>Doc2Vec DMC Based Sentiment Analysis using SVC</a:t>
            </a:r>
          </a:p>
          <a:p>
            <a:pPr lvl="1"/>
            <a:r>
              <a:rPr lang="en-US" sz="1600" dirty="0"/>
              <a:t>Doc2Vec DMC Based Sentiment Analysis using </a:t>
            </a:r>
            <a:r>
              <a:rPr lang="en-US" sz="1600" dirty="0" err="1"/>
              <a:t>XGBClassifier</a:t>
            </a:r>
            <a:endParaRPr lang="en-US" sz="1600" dirty="0"/>
          </a:p>
          <a:p>
            <a:r>
              <a:rPr lang="en-US" sz="1600" dirty="0"/>
              <a:t>DM (Mean)</a:t>
            </a:r>
          </a:p>
          <a:p>
            <a:pPr lvl="1"/>
            <a:r>
              <a:rPr lang="en-US" sz="1600" dirty="0"/>
              <a:t>Doc2Vec DMM Based Sentiment Analysis using LogisticRegression</a:t>
            </a:r>
          </a:p>
          <a:p>
            <a:pPr lvl="1"/>
            <a:r>
              <a:rPr lang="en-US" sz="1600" dirty="0"/>
              <a:t>Doc2Vec DMM Based Sentiment Analysis using SVC</a:t>
            </a:r>
          </a:p>
          <a:p>
            <a:pPr lvl="1"/>
            <a:r>
              <a:rPr lang="en-US" sz="1600" dirty="0"/>
              <a:t>Doc2Vec DMM Based Sentiment Analysis using </a:t>
            </a:r>
            <a:r>
              <a:rPr lang="en-US" sz="1600" dirty="0" err="1"/>
              <a:t>XGBClassifier</a:t>
            </a:r>
            <a:endParaRPr lang="en-US" sz="1600" dirty="0"/>
          </a:p>
        </p:txBody>
      </p:sp>
      <p:pic>
        <p:nvPicPr>
          <p:cNvPr id="5" name="Picture 4" descr="A picture containing object&#10;&#10;Description automatically generated">
            <a:extLst>
              <a:ext uri="{FF2B5EF4-FFF2-40B4-BE49-F238E27FC236}">
                <a16:creationId xmlns:a16="http://schemas.microsoft.com/office/drawing/2014/main" id="{DDB997C1-BA16-8848-B55B-2BB64820F19A}"/>
              </a:ext>
            </a:extLst>
          </p:cNvPr>
          <p:cNvPicPr>
            <a:picLocks noChangeAspect="1"/>
          </p:cNvPicPr>
          <p:nvPr/>
        </p:nvPicPr>
        <p:blipFill>
          <a:blip r:embed="rId3"/>
          <a:stretch>
            <a:fillRect/>
          </a:stretch>
        </p:blipFill>
        <p:spPr>
          <a:xfrm>
            <a:off x="201749" y="2017343"/>
            <a:ext cx="6327639" cy="4088905"/>
          </a:xfrm>
          <a:prstGeom prst="rect">
            <a:avLst/>
          </a:prstGeom>
        </p:spPr>
      </p:pic>
    </p:spTree>
    <p:extLst>
      <p:ext uri="{BB962C8B-B14F-4D97-AF65-F5344CB8AC3E}">
        <p14:creationId xmlns:p14="http://schemas.microsoft.com/office/powerpoint/2010/main" val="260777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A131-7E15-8741-8316-B8E77DA43C64}"/>
              </a:ext>
            </a:extLst>
          </p:cNvPr>
          <p:cNvSpPr>
            <a:spLocks noGrp="1"/>
          </p:cNvSpPr>
          <p:nvPr>
            <p:ph type="title"/>
          </p:nvPr>
        </p:nvSpPr>
        <p:spPr/>
        <p:txBody>
          <a:bodyPr/>
          <a:lstStyle/>
          <a:p>
            <a:r>
              <a:rPr lang="en-US" dirty="0"/>
              <a:t>Doc2Vec: DBOW + DMC and DBOW + DMM</a:t>
            </a:r>
          </a:p>
        </p:txBody>
      </p:sp>
      <p:sp>
        <p:nvSpPr>
          <p:cNvPr id="4" name="Content Placeholder 3">
            <a:extLst>
              <a:ext uri="{FF2B5EF4-FFF2-40B4-BE49-F238E27FC236}">
                <a16:creationId xmlns:a16="http://schemas.microsoft.com/office/drawing/2014/main" id="{A0B7F985-43E8-DF4E-B456-197BDF9B3056}"/>
              </a:ext>
            </a:extLst>
          </p:cNvPr>
          <p:cNvSpPr>
            <a:spLocks noGrp="1"/>
          </p:cNvSpPr>
          <p:nvPr>
            <p:ph sz="half" idx="2"/>
          </p:nvPr>
        </p:nvSpPr>
        <p:spPr>
          <a:xfrm>
            <a:off x="1449217" y="2048723"/>
            <a:ext cx="9605635" cy="4004388"/>
          </a:xfrm>
        </p:spPr>
        <p:txBody>
          <a:bodyPr>
            <a:noAutofit/>
          </a:bodyPr>
          <a:lstStyle/>
          <a:p>
            <a:r>
              <a:rPr lang="en-US" sz="1800" dirty="0"/>
              <a:t>DBOW + DMC</a:t>
            </a:r>
          </a:p>
          <a:p>
            <a:pPr lvl="1"/>
            <a:r>
              <a:rPr lang="en-US" dirty="0"/>
              <a:t>Doc2Vec DBOW + DMC Based Sentiment Analysis using LogisticRegression</a:t>
            </a:r>
          </a:p>
          <a:p>
            <a:pPr lvl="1"/>
            <a:r>
              <a:rPr lang="en-US" dirty="0"/>
              <a:t>Doc2Vec DBOW + DMC Based Sentiment Analysis using SVC</a:t>
            </a:r>
          </a:p>
          <a:p>
            <a:pPr lvl="1"/>
            <a:r>
              <a:rPr lang="en-US" dirty="0"/>
              <a:t>Doc2Vec DBOW + DMC Based Sentiment Analysis using </a:t>
            </a:r>
            <a:r>
              <a:rPr lang="en-US" dirty="0" err="1"/>
              <a:t>XGBClassifier</a:t>
            </a:r>
            <a:endParaRPr lang="en-US" dirty="0"/>
          </a:p>
          <a:p>
            <a:pPr lvl="1"/>
            <a:r>
              <a:rPr lang="en-US" dirty="0"/>
              <a:t>Doc2Vec DBOW + DMC Based Sentiment Analysis using </a:t>
            </a:r>
            <a:r>
              <a:rPr lang="en-US" dirty="0" err="1"/>
              <a:t>Keras</a:t>
            </a:r>
            <a:r>
              <a:rPr lang="en-US" dirty="0"/>
              <a:t> Neural Network</a:t>
            </a:r>
          </a:p>
          <a:p>
            <a:r>
              <a:rPr lang="en-US" sz="1800" dirty="0"/>
              <a:t>DBOW + DMM</a:t>
            </a:r>
          </a:p>
          <a:p>
            <a:pPr lvl="1"/>
            <a:r>
              <a:rPr lang="en-US" dirty="0"/>
              <a:t>Doc2Vec DBOW + DMM Based Sentiment Analysis using LogisticRegression</a:t>
            </a:r>
          </a:p>
          <a:p>
            <a:pPr lvl="1"/>
            <a:r>
              <a:rPr lang="en-US" dirty="0"/>
              <a:t>Doc2Vec DBOW + DMM Based Sentiment Analysis using SVC</a:t>
            </a:r>
          </a:p>
          <a:p>
            <a:pPr lvl="1"/>
            <a:r>
              <a:rPr lang="en-US" dirty="0"/>
              <a:t>Doc2Vec DBOW + DMM Based Sentiment Analysis using </a:t>
            </a:r>
            <a:r>
              <a:rPr lang="en-US" dirty="0" err="1"/>
              <a:t>XGBClassifier</a:t>
            </a:r>
            <a:endParaRPr lang="en-US" dirty="0"/>
          </a:p>
          <a:p>
            <a:pPr lvl="1"/>
            <a:r>
              <a:rPr lang="en-US" dirty="0"/>
              <a:t>Doc2Vec DBOW + DMC Based Sentiment Analysis using </a:t>
            </a:r>
            <a:r>
              <a:rPr lang="en-US" dirty="0" err="1"/>
              <a:t>Keras</a:t>
            </a:r>
            <a:r>
              <a:rPr lang="en-US" dirty="0"/>
              <a:t> Neural Network</a:t>
            </a:r>
          </a:p>
        </p:txBody>
      </p:sp>
    </p:spTree>
    <p:extLst>
      <p:ext uri="{BB962C8B-B14F-4D97-AF65-F5344CB8AC3E}">
        <p14:creationId xmlns:p14="http://schemas.microsoft.com/office/powerpoint/2010/main" val="409140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42F-D6DE-254C-BC5E-BEDC27611C16}"/>
              </a:ext>
            </a:extLst>
          </p:cNvPr>
          <p:cNvSpPr>
            <a:spLocks noGrp="1"/>
          </p:cNvSpPr>
          <p:nvPr>
            <p:ph type="title"/>
          </p:nvPr>
        </p:nvSpPr>
        <p:spPr/>
        <p:txBody>
          <a:bodyPr/>
          <a:lstStyle/>
          <a:p>
            <a:r>
              <a:rPr lang="en-US" dirty="0"/>
              <a:t>Results:  Word2Vec</a:t>
            </a:r>
          </a:p>
        </p:txBody>
      </p:sp>
      <p:graphicFrame>
        <p:nvGraphicFramePr>
          <p:cNvPr id="4" name="Content Placeholder 3">
            <a:extLst>
              <a:ext uri="{FF2B5EF4-FFF2-40B4-BE49-F238E27FC236}">
                <a16:creationId xmlns:a16="http://schemas.microsoft.com/office/drawing/2014/main" id="{1D5F6463-3735-DF4D-86CD-8B6BDDBEC9BB}"/>
              </a:ext>
            </a:extLst>
          </p:cNvPr>
          <p:cNvGraphicFramePr>
            <a:graphicFrameLocks noGrp="1"/>
          </p:cNvGraphicFramePr>
          <p:nvPr>
            <p:ph idx="1"/>
            <p:extLst>
              <p:ext uri="{D42A27DB-BD31-4B8C-83A1-F6EECF244321}">
                <p14:modId xmlns:p14="http://schemas.microsoft.com/office/powerpoint/2010/main" val="2562519078"/>
              </p:ext>
            </p:extLst>
          </p:nvPr>
        </p:nvGraphicFramePr>
        <p:xfrm>
          <a:off x="600075" y="1835943"/>
          <a:ext cx="11087098" cy="4321967"/>
        </p:xfrm>
        <a:graphic>
          <a:graphicData uri="http://schemas.openxmlformats.org/drawingml/2006/table">
            <a:tbl>
              <a:tblPr firstRow="1" firstCol="1" bandRow="1">
                <a:tableStyleId>{5C22544A-7EE6-4342-B048-85BDC9FD1C3A}</a:tableStyleId>
              </a:tblPr>
              <a:tblGrid>
                <a:gridCol w="2315187">
                  <a:extLst>
                    <a:ext uri="{9D8B030D-6E8A-4147-A177-3AD203B41FA5}">
                      <a16:colId xmlns:a16="http://schemas.microsoft.com/office/drawing/2014/main" val="1386787417"/>
                    </a:ext>
                  </a:extLst>
                </a:gridCol>
                <a:gridCol w="2315187">
                  <a:extLst>
                    <a:ext uri="{9D8B030D-6E8A-4147-A177-3AD203B41FA5}">
                      <a16:colId xmlns:a16="http://schemas.microsoft.com/office/drawing/2014/main" val="1522459272"/>
                    </a:ext>
                  </a:extLst>
                </a:gridCol>
                <a:gridCol w="1075219">
                  <a:extLst>
                    <a:ext uri="{9D8B030D-6E8A-4147-A177-3AD203B41FA5}">
                      <a16:colId xmlns:a16="http://schemas.microsoft.com/office/drawing/2014/main" val="2310974770"/>
                    </a:ext>
                  </a:extLst>
                </a:gridCol>
                <a:gridCol w="1076301">
                  <a:extLst>
                    <a:ext uri="{9D8B030D-6E8A-4147-A177-3AD203B41FA5}">
                      <a16:colId xmlns:a16="http://schemas.microsoft.com/office/drawing/2014/main" val="4002730730"/>
                    </a:ext>
                  </a:extLst>
                </a:gridCol>
                <a:gridCol w="1076301">
                  <a:extLst>
                    <a:ext uri="{9D8B030D-6E8A-4147-A177-3AD203B41FA5}">
                      <a16:colId xmlns:a16="http://schemas.microsoft.com/office/drawing/2014/main" val="457257794"/>
                    </a:ext>
                  </a:extLst>
                </a:gridCol>
                <a:gridCol w="1076301">
                  <a:extLst>
                    <a:ext uri="{9D8B030D-6E8A-4147-A177-3AD203B41FA5}">
                      <a16:colId xmlns:a16="http://schemas.microsoft.com/office/drawing/2014/main" val="561214230"/>
                    </a:ext>
                  </a:extLst>
                </a:gridCol>
                <a:gridCol w="1076301">
                  <a:extLst>
                    <a:ext uri="{9D8B030D-6E8A-4147-A177-3AD203B41FA5}">
                      <a16:colId xmlns:a16="http://schemas.microsoft.com/office/drawing/2014/main" val="2154261395"/>
                    </a:ext>
                  </a:extLst>
                </a:gridCol>
                <a:gridCol w="1076301">
                  <a:extLst>
                    <a:ext uri="{9D8B030D-6E8A-4147-A177-3AD203B41FA5}">
                      <a16:colId xmlns:a16="http://schemas.microsoft.com/office/drawing/2014/main" val="2575132467"/>
                    </a:ext>
                  </a:extLst>
                </a:gridCol>
              </a:tblGrid>
              <a:tr h="664918">
                <a:tc rowSpan="2" gridSpan="2">
                  <a:txBody>
                    <a:bodyPr/>
                    <a:lstStyle/>
                    <a:p>
                      <a:pPr marL="0" marR="0"/>
                      <a:r>
                        <a:rPr lang="en-US" sz="1600" dirty="0">
                          <a:effectLst/>
                        </a:rPr>
                        <a:t>Model</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rowSpan="2" hMerge="1">
                  <a:txBody>
                    <a:bodyPr/>
                    <a:lstStyle/>
                    <a:p>
                      <a:endParaRPr lang="en-US"/>
                    </a:p>
                  </a:txBody>
                  <a:tcPr/>
                </a:tc>
                <a:tc gridSpan="3">
                  <a:txBody>
                    <a:bodyPr/>
                    <a:lstStyle/>
                    <a:p>
                      <a:pPr marL="0" marR="0"/>
                      <a:r>
                        <a:rPr lang="en-US" sz="1600">
                          <a:effectLst/>
                        </a:rPr>
                        <a:t>IMDB Movie Reviews               Accuracy</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tc gridSpan="3">
                  <a:txBody>
                    <a:bodyPr/>
                    <a:lstStyle/>
                    <a:p>
                      <a:pPr marL="0" marR="0"/>
                      <a:r>
                        <a:rPr lang="en-US" sz="1600">
                          <a:effectLst/>
                        </a:rPr>
                        <a:t>Amazon Laptop Reviews Accuracy</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6234895"/>
                  </a:ext>
                </a:extLst>
              </a:tr>
              <a:tr h="332459">
                <a:tc gridSpan="2" vMerge="1">
                  <a:txBody>
                    <a:bodyPr/>
                    <a:lstStyle/>
                    <a:p>
                      <a:endParaRPr lang="en-US"/>
                    </a:p>
                  </a:txBody>
                  <a:tcPr/>
                </a:tc>
                <a:tc hMerge="1" vMerge="1">
                  <a:txBody>
                    <a:bodyPr/>
                    <a:lstStyle/>
                    <a:p>
                      <a:endParaRPr lang="en-US"/>
                    </a:p>
                  </a:txBody>
                  <a:tcPr/>
                </a:tc>
                <a:tc>
                  <a:txBody>
                    <a:bodyPr/>
                    <a:lstStyle/>
                    <a:p>
                      <a:pPr marL="0" marR="0"/>
                      <a:r>
                        <a:rPr lang="en-US" sz="1600" dirty="0">
                          <a:solidFill>
                            <a:schemeClr val="bg1">
                              <a:lumMod val="50000"/>
                            </a:schemeClr>
                          </a:solidFill>
                          <a:effectLst/>
                          <a:latin typeface="Gill Sans MT" panose="020B0502020104020203" pitchFamily="34" charset="77"/>
                        </a:rPr>
                        <a:t>Train</a:t>
                      </a:r>
                      <a:endParaRPr lang="en-US" sz="1600" b="1" dirty="0">
                        <a:solidFill>
                          <a:schemeClr val="bg1">
                            <a:lumMod val="50000"/>
                          </a:schemeClr>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70C0"/>
                          </a:solidFill>
                          <a:effectLst/>
                          <a:latin typeface="Gill Sans MT" panose="020B0502020104020203" pitchFamily="34" charset="77"/>
                        </a:rPr>
                        <a:t>Validation</a:t>
                      </a:r>
                      <a:endParaRPr lang="en-US" sz="1600" b="1" dirty="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B050"/>
                          </a:solidFill>
                          <a:effectLst/>
                          <a:latin typeface="Gill Sans MT" panose="020B0502020104020203" pitchFamily="34" charset="77"/>
                        </a:rPr>
                        <a:t>Test</a:t>
                      </a:r>
                      <a:endParaRPr lang="en-US" sz="1600" b="1" dirty="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chemeClr val="bg1">
                              <a:lumMod val="50000"/>
                            </a:schemeClr>
                          </a:solidFill>
                          <a:effectLst/>
                          <a:latin typeface="Gill Sans MT" panose="020B0502020104020203" pitchFamily="34" charset="77"/>
                        </a:rPr>
                        <a:t>Train</a:t>
                      </a:r>
                      <a:endParaRPr lang="en-US" sz="1600" b="1" dirty="0">
                        <a:solidFill>
                          <a:schemeClr val="bg1">
                            <a:lumMod val="50000"/>
                          </a:schemeClr>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70C0"/>
                          </a:solidFill>
                          <a:effectLst/>
                          <a:latin typeface="Gill Sans MT" panose="020B0502020104020203" pitchFamily="34" charset="77"/>
                        </a:rPr>
                        <a:t>Validation </a:t>
                      </a:r>
                      <a:endParaRPr lang="en-US" sz="1600" b="1" dirty="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B050"/>
                          </a:solidFill>
                          <a:effectLst/>
                          <a:latin typeface="Gill Sans MT" panose="020B0502020104020203" pitchFamily="34" charset="77"/>
                        </a:rPr>
                        <a:t>Test</a:t>
                      </a:r>
                      <a:endParaRPr lang="en-US" sz="1600" b="1" dirty="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endParaRPr>
                    </a:p>
                  </a:txBody>
                  <a:tcPr marL="25872" marR="25872" marT="0" marB="0" anchor="ctr"/>
                </a:tc>
                <a:extLst>
                  <a:ext uri="{0D108BD9-81ED-4DB2-BD59-A6C34878D82A}">
                    <a16:rowId xmlns:a16="http://schemas.microsoft.com/office/drawing/2014/main" val="3963486134"/>
                  </a:ext>
                </a:extLst>
              </a:tr>
              <a:tr h="332459">
                <a:tc rowSpan="3">
                  <a:txBody>
                    <a:bodyPr/>
                    <a:lstStyle/>
                    <a:p>
                      <a:pPr marL="0" marR="0"/>
                      <a:r>
                        <a:rPr lang="en-US" sz="1600">
                          <a:effectLst/>
                        </a:rPr>
                        <a:t>Word2Vec</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a:effectLst/>
                        </a:rPr>
                        <a:t>LogisticRegression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dirty="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.8753</a:t>
                      </a:r>
                      <a:endParaRPr lang="en-US" sz="1600" b="1" dirty="0">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.8692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.8706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.9046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.9060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.9009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072828876"/>
                  </a:ext>
                </a:extLst>
              </a:tr>
              <a:tr h="332459">
                <a:tc vMerge="1">
                  <a:txBody>
                    <a:bodyPr/>
                    <a:lstStyle/>
                    <a:p>
                      <a:endParaRPr lang="en-US"/>
                    </a:p>
                  </a:txBody>
                  <a:tcPr/>
                </a:tc>
                <a:tc>
                  <a:txBody>
                    <a:bodyPr/>
                    <a:lstStyle/>
                    <a:p>
                      <a:pPr marL="0" marR="0"/>
                      <a:r>
                        <a:rPr lang="en-US" sz="1600">
                          <a:effectLst/>
                        </a:rPr>
                        <a:t>SVC with linear kernel</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.8755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.8714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.8690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.9050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.9089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.9001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291058405"/>
                  </a:ext>
                </a:extLst>
              </a:tr>
              <a:tr h="332459">
                <a:tc vMerge="1">
                  <a:txBody>
                    <a:bodyPr/>
                    <a:lstStyle/>
                    <a:p>
                      <a:endParaRPr lang="en-US"/>
                    </a:p>
                  </a:txBody>
                  <a:tcPr/>
                </a:tc>
                <a:tc>
                  <a:txBody>
                    <a:bodyPr/>
                    <a:lstStyle/>
                    <a:p>
                      <a:pPr marL="0" marR="0"/>
                      <a:r>
                        <a:rPr lang="en-US" sz="1600">
                          <a:effectLst/>
                        </a:rPr>
                        <a:t>XGBClassifier</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.8695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.8540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.8506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.9058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.9057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.8967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629561967"/>
                  </a:ext>
                </a:extLst>
              </a:tr>
              <a:tr h="332459">
                <a:tc gridSpan="2">
                  <a:txBody>
                    <a:bodyPr/>
                    <a:lstStyle/>
                    <a:p>
                      <a:pPr marL="0" marR="0"/>
                      <a:r>
                        <a:rPr lang="en-US" sz="1600">
                          <a:effectLst/>
                        </a:rPr>
                        <a:t>Keras Convolutional Neural Networks (CNN)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.9994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.8770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.8788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.9992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.9239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.9146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3462329993"/>
                  </a:ext>
                </a:extLst>
              </a:tr>
              <a:tr h="664918">
                <a:tc gridSpan="2">
                  <a:txBody>
                    <a:bodyPr/>
                    <a:lstStyle/>
                    <a:p>
                      <a:pPr marL="0" marR="0"/>
                      <a:r>
                        <a:rPr lang="en-US" sz="1600">
                          <a:effectLst/>
                        </a:rPr>
                        <a:t>Using Pre-trained Word2Vec Word Embedding to Keras CNN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.9593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.8444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.8268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.9690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.8969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.8891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861806796"/>
                  </a:ext>
                </a:extLst>
              </a:tr>
              <a:tr h="664918">
                <a:tc gridSpan="2">
                  <a:txBody>
                    <a:bodyPr/>
                    <a:lstStyle/>
                    <a:p>
                      <a:pPr marL="0" marR="0"/>
                      <a:r>
                        <a:rPr lang="en-US" sz="1600">
                          <a:effectLst/>
                        </a:rPr>
                        <a:t>Using Pre-trained Word2Vec Word Embedding to Keras CNN And Bidirectional LSTM</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.9356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.8854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.8902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.9567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.9212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.9144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46806804"/>
                  </a:ext>
                </a:extLst>
              </a:tr>
              <a:tr h="664918">
                <a:tc gridSpan="2">
                  <a:txBody>
                    <a:bodyPr/>
                    <a:lstStyle/>
                    <a:p>
                      <a:pPr marL="0" marR="0"/>
                      <a:r>
                        <a:rPr lang="en-US" sz="1600" dirty="0">
                          <a:effectLst/>
                        </a:rPr>
                        <a:t>Using Pre-trained Word2Vec Word Embedding to </a:t>
                      </a:r>
                      <a:r>
                        <a:rPr lang="en-US" sz="1600" dirty="0" err="1">
                          <a:effectLst/>
                        </a:rPr>
                        <a:t>Keras</a:t>
                      </a:r>
                      <a:r>
                        <a:rPr lang="en-US" sz="1600" dirty="0">
                          <a:effectLst/>
                        </a:rPr>
                        <a:t> Bidirectional LSTM</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.9011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.8800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.8786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.9418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.9205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dirty="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.9229</a:t>
                      </a:r>
                      <a:endParaRPr lang="en-US" sz="1600" b="1" dirty="0">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458472786"/>
                  </a:ext>
                </a:extLst>
              </a:tr>
            </a:tbl>
          </a:graphicData>
        </a:graphic>
      </p:graphicFrame>
    </p:spTree>
    <p:extLst>
      <p:ext uri="{BB962C8B-B14F-4D97-AF65-F5344CB8AC3E}">
        <p14:creationId xmlns:p14="http://schemas.microsoft.com/office/powerpoint/2010/main" val="3483794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42F-D6DE-254C-BC5E-BEDC27611C16}"/>
              </a:ext>
            </a:extLst>
          </p:cNvPr>
          <p:cNvSpPr>
            <a:spLocks noGrp="1"/>
          </p:cNvSpPr>
          <p:nvPr>
            <p:ph type="title"/>
          </p:nvPr>
        </p:nvSpPr>
        <p:spPr/>
        <p:txBody>
          <a:bodyPr/>
          <a:lstStyle/>
          <a:p>
            <a:r>
              <a:rPr lang="en-US" dirty="0"/>
              <a:t>Results: Doc2Vec Simple models</a:t>
            </a:r>
          </a:p>
        </p:txBody>
      </p:sp>
      <p:graphicFrame>
        <p:nvGraphicFramePr>
          <p:cNvPr id="6" name="Content Placeholder 5">
            <a:extLst>
              <a:ext uri="{FF2B5EF4-FFF2-40B4-BE49-F238E27FC236}">
                <a16:creationId xmlns:a16="http://schemas.microsoft.com/office/drawing/2014/main" id="{C247573A-EE71-534E-AD9E-C82173395A3E}"/>
              </a:ext>
            </a:extLst>
          </p:cNvPr>
          <p:cNvGraphicFramePr>
            <a:graphicFrameLocks noGrp="1"/>
          </p:cNvGraphicFramePr>
          <p:nvPr>
            <p:ph idx="1"/>
            <p:extLst>
              <p:ext uri="{D42A27DB-BD31-4B8C-83A1-F6EECF244321}">
                <p14:modId xmlns:p14="http://schemas.microsoft.com/office/powerpoint/2010/main" val="2669175490"/>
              </p:ext>
            </p:extLst>
          </p:nvPr>
        </p:nvGraphicFramePr>
        <p:xfrm>
          <a:off x="657226" y="1835943"/>
          <a:ext cx="10858504" cy="4364832"/>
        </p:xfrm>
        <a:graphic>
          <a:graphicData uri="http://schemas.openxmlformats.org/drawingml/2006/table">
            <a:tbl>
              <a:tblPr firstRow="1" firstCol="1" bandRow="1">
                <a:tableStyleId>{5C22544A-7EE6-4342-B048-85BDC9FD1C3A}</a:tableStyleId>
              </a:tblPr>
              <a:tblGrid>
                <a:gridCol w="1809751">
                  <a:extLst>
                    <a:ext uri="{9D8B030D-6E8A-4147-A177-3AD203B41FA5}">
                      <a16:colId xmlns:a16="http://schemas.microsoft.com/office/drawing/2014/main" val="1032443326"/>
                    </a:ext>
                  </a:extLst>
                </a:gridCol>
                <a:gridCol w="2357115">
                  <a:extLst>
                    <a:ext uri="{9D8B030D-6E8A-4147-A177-3AD203B41FA5}">
                      <a16:colId xmlns:a16="http://schemas.microsoft.com/office/drawing/2014/main" val="3805957868"/>
                    </a:ext>
                  </a:extLst>
                </a:gridCol>
                <a:gridCol w="1115273">
                  <a:extLst>
                    <a:ext uri="{9D8B030D-6E8A-4147-A177-3AD203B41FA5}">
                      <a16:colId xmlns:a16="http://schemas.microsoft.com/office/drawing/2014/main" val="1776665483"/>
                    </a:ext>
                  </a:extLst>
                </a:gridCol>
                <a:gridCol w="1115273">
                  <a:extLst>
                    <a:ext uri="{9D8B030D-6E8A-4147-A177-3AD203B41FA5}">
                      <a16:colId xmlns:a16="http://schemas.microsoft.com/office/drawing/2014/main" val="4126727171"/>
                    </a:ext>
                  </a:extLst>
                </a:gridCol>
                <a:gridCol w="1115273">
                  <a:extLst>
                    <a:ext uri="{9D8B030D-6E8A-4147-A177-3AD203B41FA5}">
                      <a16:colId xmlns:a16="http://schemas.microsoft.com/office/drawing/2014/main" val="1667346986"/>
                    </a:ext>
                  </a:extLst>
                </a:gridCol>
                <a:gridCol w="1115273">
                  <a:extLst>
                    <a:ext uri="{9D8B030D-6E8A-4147-A177-3AD203B41FA5}">
                      <a16:colId xmlns:a16="http://schemas.microsoft.com/office/drawing/2014/main" val="1120835210"/>
                    </a:ext>
                  </a:extLst>
                </a:gridCol>
                <a:gridCol w="1115273">
                  <a:extLst>
                    <a:ext uri="{9D8B030D-6E8A-4147-A177-3AD203B41FA5}">
                      <a16:colId xmlns:a16="http://schemas.microsoft.com/office/drawing/2014/main" val="3037992115"/>
                    </a:ext>
                  </a:extLst>
                </a:gridCol>
                <a:gridCol w="1115273">
                  <a:extLst>
                    <a:ext uri="{9D8B030D-6E8A-4147-A177-3AD203B41FA5}">
                      <a16:colId xmlns:a16="http://schemas.microsoft.com/office/drawing/2014/main" val="3609657727"/>
                    </a:ext>
                  </a:extLst>
                </a:gridCol>
              </a:tblGrid>
              <a:tr h="727472">
                <a:tc rowSpan="2" gridSpan="2">
                  <a:txBody>
                    <a:bodyPr/>
                    <a:lstStyle/>
                    <a:p>
                      <a:pPr marL="0" marR="0"/>
                      <a:r>
                        <a:rPr lang="en-US" sz="1600" dirty="0">
                          <a:effectLst/>
                        </a:rPr>
                        <a:t>Model</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rowSpan="2" hMerge="1">
                  <a:txBody>
                    <a:bodyPr/>
                    <a:lstStyle/>
                    <a:p>
                      <a:endParaRPr lang="en-US"/>
                    </a:p>
                  </a:txBody>
                  <a:tcPr/>
                </a:tc>
                <a:tc gridSpan="3">
                  <a:txBody>
                    <a:bodyPr/>
                    <a:lstStyle/>
                    <a:p>
                      <a:pPr marL="0" marR="0"/>
                      <a:r>
                        <a:rPr lang="en-US" sz="1600" dirty="0">
                          <a:effectLst/>
                        </a:rPr>
                        <a:t>IMDB Movie Reviews               Accuracy</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tc gridSpan="3">
                  <a:txBody>
                    <a:bodyPr/>
                    <a:lstStyle/>
                    <a:p>
                      <a:pPr marL="0" marR="0"/>
                      <a:r>
                        <a:rPr lang="en-US" sz="1600" dirty="0">
                          <a:effectLst/>
                        </a:rPr>
                        <a:t>Amazon Laptop Reviews Accuracy</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5679215"/>
                  </a:ext>
                </a:extLst>
              </a:tr>
              <a:tr h="363736">
                <a:tc gridSpan="2" vMerge="1">
                  <a:txBody>
                    <a:bodyPr/>
                    <a:lstStyle/>
                    <a:p>
                      <a:endParaRPr lang="en-US"/>
                    </a:p>
                  </a:txBody>
                  <a:tcPr/>
                </a:tc>
                <a:tc hMerge="1" vMerge="1">
                  <a:txBody>
                    <a:bodyPr/>
                    <a:lstStyle/>
                    <a:p>
                      <a:endParaRPr lang="en-US"/>
                    </a:p>
                  </a:txBody>
                  <a:tcPr/>
                </a:tc>
                <a:tc>
                  <a:txBody>
                    <a:bodyPr/>
                    <a:lstStyle/>
                    <a:p>
                      <a:pPr marL="0" marR="0"/>
                      <a:r>
                        <a:rPr lang="en-US" sz="1600" dirty="0">
                          <a:solidFill>
                            <a:schemeClr val="bg1">
                              <a:lumMod val="50000"/>
                            </a:schemeClr>
                          </a:solidFill>
                          <a:effectLst/>
                        </a:rPr>
                        <a:t>Train</a:t>
                      </a:r>
                      <a:endParaRPr lang="en-US" sz="1600" b="1"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70C0"/>
                          </a:solidFill>
                          <a:effectLst/>
                        </a:rPr>
                        <a:t>Validation</a:t>
                      </a:r>
                      <a:endParaRPr lang="en-US" sz="16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B050"/>
                          </a:solidFill>
                          <a:effectLst/>
                        </a:rPr>
                        <a:t>Test</a:t>
                      </a:r>
                      <a:endParaRPr lang="en-US" sz="1600" b="1"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chemeClr val="bg1">
                              <a:lumMod val="50000"/>
                            </a:schemeClr>
                          </a:solidFill>
                          <a:effectLst/>
                        </a:rPr>
                        <a:t>Train</a:t>
                      </a:r>
                      <a:endParaRPr lang="en-US" sz="1600" b="1"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70C0"/>
                          </a:solidFill>
                          <a:effectLst/>
                        </a:rPr>
                        <a:t>Validation </a:t>
                      </a:r>
                      <a:endParaRPr lang="en-US" sz="16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dirty="0">
                          <a:solidFill>
                            <a:srgbClr val="00B050"/>
                          </a:solidFill>
                          <a:effectLst/>
                        </a:rPr>
                        <a:t>Test</a:t>
                      </a:r>
                      <a:endParaRPr lang="en-US" sz="1600" b="1"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extLst>
                  <a:ext uri="{0D108BD9-81ED-4DB2-BD59-A6C34878D82A}">
                    <a16:rowId xmlns:a16="http://schemas.microsoft.com/office/drawing/2014/main" val="2158371413"/>
                  </a:ext>
                </a:extLst>
              </a:tr>
              <a:tr h="363736">
                <a:tc rowSpan="3">
                  <a:txBody>
                    <a:bodyPr/>
                    <a:lstStyle/>
                    <a:p>
                      <a:pPr marL="0" marR="0"/>
                      <a:r>
                        <a:rPr lang="en-US" sz="1600" dirty="0">
                          <a:effectLst/>
                        </a:rPr>
                        <a:t>Doc2Vec DBOW</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a:effectLst/>
                        </a:rPr>
                        <a:t>LogisticRegression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.8732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.8738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.8778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.8982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.9094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.8955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342366493"/>
                  </a:ext>
                </a:extLst>
              </a:tr>
              <a:tr h="363736">
                <a:tc vMerge="1">
                  <a:txBody>
                    <a:bodyPr/>
                    <a:lstStyle/>
                    <a:p>
                      <a:endParaRPr lang="en-US"/>
                    </a:p>
                  </a:txBody>
                  <a:tcPr/>
                </a:tc>
                <a:tc>
                  <a:txBody>
                    <a:bodyPr/>
                    <a:lstStyle/>
                    <a:p>
                      <a:pPr marL="0" marR="0"/>
                      <a:r>
                        <a:rPr lang="en-US" sz="1600">
                          <a:effectLst/>
                        </a:rPr>
                        <a:t>SVC with linear kernel</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.8738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.8742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.8766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.8985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.9072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.8969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22905382"/>
                  </a:ext>
                </a:extLst>
              </a:tr>
              <a:tr h="363736">
                <a:tc vMerge="1">
                  <a:txBody>
                    <a:bodyPr/>
                    <a:lstStyle/>
                    <a:p>
                      <a:endParaRPr lang="en-US"/>
                    </a:p>
                  </a:txBody>
                  <a:tcPr/>
                </a:tc>
                <a:tc>
                  <a:txBody>
                    <a:bodyPr/>
                    <a:lstStyle/>
                    <a:p>
                      <a:pPr marL="0" marR="0"/>
                      <a:r>
                        <a:rPr lang="en-US" sz="1600" dirty="0" err="1">
                          <a:effectLst/>
                        </a:rPr>
                        <a:t>XGBClassifier</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.8682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.8500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.8556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.9008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.8964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.8849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441827095"/>
                  </a:ext>
                </a:extLst>
              </a:tr>
              <a:tr h="363736">
                <a:tc rowSpan="3">
                  <a:txBody>
                    <a:bodyPr/>
                    <a:lstStyle/>
                    <a:p>
                      <a:pPr marL="0" marR="0"/>
                      <a:r>
                        <a:rPr lang="en-US" sz="1600">
                          <a:effectLst/>
                        </a:rPr>
                        <a:t>Doc2Vec DMC</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a:effectLst/>
                        </a:rPr>
                        <a:t>LogisticRegression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.5939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.5862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.5986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.8088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.8137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.7961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89607778"/>
                  </a:ext>
                </a:extLst>
              </a:tr>
              <a:tr h="363736">
                <a:tc vMerge="1">
                  <a:txBody>
                    <a:bodyPr/>
                    <a:lstStyle/>
                    <a:p>
                      <a:endParaRPr lang="en-US"/>
                    </a:p>
                  </a:txBody>
                  <a:tcPr/>
                </a:tc>
                <a:tc>
                  <a:txBody>
                    <a:bodyPr/>
                    <a:lstStyle/>
                    <a:p>
                      <a:pPr marL="0" marR="0"/>
                      <a:r>
                        <a:rPr lang="en-US" sz="1600">
                          <a:effectLst/>
                        </a:rPr>
                        <a:t>SVC with linear kernel</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.5933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.5864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.5936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dirty="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.8086</a:t>
                      </a:r>
                      <a:endParaRPr lang="en-US" sz="1600" b="1" dirty="0">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.8130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.7956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346034523"/>
                  </a:ext>
                </a:extLst>
              </a:tr>
              <a:tr h="363736">
                <a:tc vMerge="1">
                  <a:txBody>
                    <a:bodyPr/>
                    <a:lstStyle/>
                    <a:p>
                      <a:endParaRPr lang="en-US"/>
                    </a:p>
                  </a:txBody>
                  <a:tcPr/>
                </a:tc>
                <a:tc>
                  <a:txBody>
                    <a:bodyPr/>
                    <a:lstStyle/>
                    <a:p>
                      <a:pPr marL="0" marR="0"/>
                      <a:r>
                        <a:rPr lang="en-US" sz="1600">
                          <a:effectLst/>
                        </a:rPr>
                        <a:t>XGBClassifier</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.6214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.5952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.5958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.8137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.8193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.7980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699202579"/>
                  </a:ext>
                </a:extLst>
              </a:tr>
              <a:tr h="363736">
                <a:tc rowSpan="3">
                  <a:txBody>
                    <a:bodyPr/>
                    <a:lstStyle/>
                    <a:p>
                      <a:pPr marL="0" marR="0"/>
                      <a:r>
                        <a:rPr lang="en-US" sz="1600" dirty="0">
                          <a:effectLst/>
                        </a:rPr>
                        <a:t>Doc2Vec DMM</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a:effectLst/>
                        </a:rPr>
                        <a:t>LogisticRegression</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.8187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.8196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.8174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.8472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.8571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.8307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383719905"/>
                  </a:ext>
                </a:extLst>
              </a:tr>
              <a:tr h="363736">
                <a:tc vMerge="1">
                  <a:txBody>
                    <a:bodyPr/>
                    <a:lstStyle/>
                    <a:p>
                      <a:endParaRPr lang="en-US"/>
                    </a:p>
                  </a:txBody>
                  <a:tcPr/>
                </a:tc>
                <a:tc>
                  <a:txBody>
                    <a:bodyPr/>
                    <a:lstStyle/>
                    <a:p>
                      <a:pPr marL="0" marR="0"/>
                      <a:r>
                        <a:rPr lang="en-US" sz="1600">
                          <a:effectLst/>
                        </a:rPr>
                        <a:t>SVC with linear kernel</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.8193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.8184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.8190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.8428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.8554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.8280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4080845446"/>
                  </a:ext>
                </a:extLst>
              </a:tr>
              <a:tr h="363736">
                <a:tc vMerge="1">
                  <a:txBody>
                    <a:bodyPr/>
                    <a:lstStyle/>
                    <a:p>
                      <a:endParaRPr lang="en-US"/>
                    </a:p>
                  </a:txBody>
                  <a:tcPr/>
                </a:tc>
                <a:tc>
                  <a:txBody>
                    <a:bodyPr/>
                    <a:lstStyle/>
                    <a:p>
                      <a:pPr marL="0" marR="0"/>
                      <a:r>
                        <a:rPr lang="en-US" sz="1600">
                          <a:effectLst/>
                        </a:rPr>
                        <a:t>XGBClassifier</a:t>
                      </a:r>
                      <a:endParaRPr lang="en-US" sz="1600" b="1">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.8115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.7858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.7920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.8494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.8525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dirty="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.8282</a:t>
                      </a:r>
                      <a:endParaRPr lang="en-US" sz="1600" b="1" dirty="0">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019236874"/>
                  </a:ext>
                </a:extLst>
              </a:tr>
            </a:tbl>
          </a:graphicData>
        </a:graphic>
      </p:graphicFrame>
    </p:spTree>
    <p:extLst>
      <p:ext uri="{BB962C8B-B14F-4D97-AF65-F5344CB8AC3E}">
        <p14:creationId xmlns:p14="http://schemas.microsoft.com/office/powerpoint/2010/main" val="2888580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42F-D6DE-254C-BC5E-BEDC27611C16}"/>
              </a:ext>
            </a:extLst>
          </p:cNvPr>
          <p:cNvSpPr>
            <a:spLocks noGrp="1"/>
          </p:cNvSpPr>
          <p:nvPr>
            <p:ph type="title"/>
          </p:nvPr>
        </p:nvSpPr>
        <p:spPr/>
        <p:txBody>
          <a:bodyPr/>
          <a:lstStyle/>
          <a:p>
            <a:r>
              <a:rPr lang="en-US" dirty="0"/>
              <a:t>Results: Doc2Vec Model combos</a:t>
            </a:r>
          </a:p>
        </p:txBody>
      </p:sp>
      <p:graphicFrame>
        <p:nvGraphicFramePr>
          <p:cNvPr id="6" name="Content Placeholder 5">
            <a:extLst>
              <a:ext uri="{FF2B5EF4-FFF2-40B4-BE49-F238E27FC236}">
                <a16:creationId xmlns:a16="http://schemas.microsoft.com/office/drawing/2014/main" id="{C247573A-EE71-534E-AD9E-C82173395A3E}"/>
              </a:ext>
            </a:extLst>
          </p:cNvPr>
          <p:cNvGraphicFramePr>
            <a:graphicFrameLocks noGrp="1"/>
          </p:cNvGraphicFramePr>
          <p:nvPr>
            <p:ph idx="1"/>
            <p:extLst>
              <p:ext uri="{D42A27DB-BD31-4B8C-83A1-F6EECF244321}">
                <p14:modId xmlns:p14="http://schemas.microsoft.com/office/powerpoint/2010/main" val="1339048835"/>
              </p:ext>
            </p:extLst>
          </p:nvPr>
        </p:nvGraphicFramePr>
        <p:xfrm>
          <a:off x="657226" y="1835943"/>
          <a:ext cx="10858504" cy="4736664"/>
        </p:xfrm>
        <a:graphic>
          <a:graphicData uri="http://schemas.openxmlformats.org/drawingml/2006/table">
            <a:tbl>
              <a:tblPr firstRow="1" firstCol="1" bandRow="1">
                <a:tableStyleId>{5C22544A-7EE6-4342-B048-85BDC9FD1C3A}</a:tableStyleId>
              </a:tblPr>
              <a:tblGrid>
                <a:gridCol w="1809751">
                  <a:extLst>
                    <a:ext uri="{9D8B030D-6E8A-4147-A177-3AD203B41FA5}">
                      <a16:colId xmlns:a16="http://schemas.microsoft.com/office/drawing/2014/main" val="1032443326"/>
                    </a:ext>
                  </a:extLst>
                </a:gridCol>
                <a:gridCol w="2357115">
                  <a:extLst>
                    <a:ext uri="{9D8B030D-6E8A-4147-A177-3AD203B41FA5}">
                      <a16:colId xmlns:a16="http://schemas.microsoft.com/office/drawing/2014/main" val="3805957868"/>
                    </a:ext>
                  </a:extLst>
                </a:gridCol>
                <a:gridCol w="1115273">
                  <a:extLst>
                    <a:ext uri="{9D8B030D-6E8A-4147-A177-3AD203B41FA5}">
                      <a16:colId xmlns:a16="http://schemas.microsoft.com/office/drawing/2014/main" val="1776665483"/>
                    </a:ext>
                  </a:extLst>
                </a:gridCol>
                <a:gridCol w="1115273">
                  <a:extLst>
                    <a:ext uri="{9D8B030D-6E8A-4147-A177-3AD203B41FA5}">
                      <a16:colId xmlns:a16="http://schemas.microsoft.com/office/drawing/2014/main" val="4126727171"/>
                    </a:ext>
                  </a:extLst>
                </a:gridCol>
                <a:gridCol w="1115273">
                  <a:extLst>
                    <a:ext uri="{9D8B030D-6E8A-4147-A177-3AD203B41FA5}">
                      <a16:colId xmlns:a16="http://schemas.microsoft.com/office/drawing/2014/main" val="1667346986"/>
                    </a:ext>
                  </a:extLst>
                </a:gridCol>
                <a:gridCol w="1115273">
                  <a:extLst>
                    <a:ext uri="{9D8B030D-6E8A-4147-A177-3AD203B41FA5}">
                      <a16:colId xmlns:a16="http://schemas.microsoft.com/office/drawing/2014/main" val="1120835210"/>
                    </a:ext>
                  </a:extLst>
                </a:gridCol>
                <a:gridCol w="1115273">
                  <a:extLst>
                    <a:ext uri="{9D8B030D-6E8A-4147-A177-3AD203B41FA5}">
                      <a16:colId xmlns:a16="http://schemas.microsoft.com/office/drawing/2014/main" val="3037992115"/>
                    </a:ext>
                  </a:extLst>
                </a:gridCol>
                <a:gridCol w="1115273">
                  <a:extLst>
                    <a:ext uri="{9D8B030D-6E8A-4147-A177-3AD203B41FA5}">
                      <a16:colId xmlns:a16="http://schemas.microsoft.com/office/drawing/2014/main" val="3609657727"/>
                    </a:ext>
                  </a:extLst>
                </a:gridCol>
              </a:tblGrid>
              <a:tr h="727472">
                <a:tc rowSpan="2" gridSpan="2">
                  <a:txBody>
                    <a:bodyPr/>
                    <a:lstStyle/>
                    <a:p>
                      <a:pPr marL="0" marR="0"/>
                      <a:r>
                        <a:rPr lang="en-US" sz="1600" b="1" kern="1200" dirty="0">
                          <a:solidFill>
                            <a:schemeClr val="lt1"/>
                          </a:solidFill>
                          <a:effectLst/>
                          <a:latin typeface="+mn-lt"/>
                          <a:ea typeface="+mn-ea"/>
                          <a:cs typeface="+mn-cs"/>
                        </a:rPr>
                        <a:t>Model</a:t>
                      </a:r>
                    </a:p>
                  </a:txBody>
                  <a:tcPr marL="25872" marR="25872" marT="0" marB="0" anchor="ctr"/>
                </a:tc>
                <a:tc rowSpan="2" hMerge="1">
                  <a:txBody>
                    <a:bodyPr/>
                    <a:lstStyle/>
                    <a:p>
                      <a:endParaRPr lang="en-US"/>
                    </a:p>
                  </a:txBody>
                  <a:tcPr/>
                </a:tc>
                <a:tc gridSpan="3">
                  <a:txBody>
                    <a:bodyPr/>
                    <a:lstStyle/>
                    <a:p>
                      <a:pPr marL="0" marR="0"/>
                      <a:r>
                        <a:rPr lang="en-US" sz="1600" dirty="0">
                          <a:effectLst/>
                        </a:rPr>
                        <a:t>IMDB Movie Reviews               Accuracy</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tc gridSpan="3">
                  <a:txBody>
                    <a:bodyPr/>
                    <a:lstStyle/>
                    <a:p>
                      <a:pPr marL="0" marR="0"/>
                      <a:r>
                        <a:rPr lang="en-US" sz="1600" dirty="0">
                          <a:effectLst/>
                        </a:rPr>
                        <a:t>Amazon Laptop Reviews Accuracy</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25872" marR="25872"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5679215"/>
                  </a:ext>
                </a:extLst>
              </a:tr>
              <a:tr h="363736">
                <a:tc gridSpan="2" vMerge="1">
                  <a:txBody>
                    <a:bodyPr/>
                    <a:lstStyle/>
                    <a:p>
                      <a:endParaRPr lang="en-US"/>
                    </a:p>
                  </a:txBody>
                  <a:tcPr/>
                </a:tc>
                <a:tc hMerge="1" vMerge="1">
                  <a:txBody>
                    <a:bodyPr/>
                    <a:lstStyle/>
                    <a:p>
                      <a:endParaRPr lang="en-US"/>
                    </a:p>
                  </a:txBody>
                  <a:tcPr/>
                </a:tc>
                <a:tc>
                  <a:txBody>
                    <a:bodyPr/>
                    <a:lstStyle/>
                    <a:p>
                      <a:pPr marL="0" marR="0"/>
                      <a:r>
                        <a:rPr lang="en-US" sz="1600" b="0" kern="1200" dirty="0">
                          <a:solidFill>
                            <a:schemeClr val="bg1">
                              <a:lumMod val="50000"/>
                            </a:schemeClr>
                          </a:solidFill>
                          <a:effectLst/>
                          <a:latin typeface="+mn-lt"/>
                          <a:ea typeface="+mn-ea"/>
                          <a:cs typeface="+mn-cs"/>
                        </a:rPr>
                        <a:t>Train</a:t>
                      </a:r>
                    </a:p>
                  </a:txBody>
                  <a:tcPr marL="25872" marR="25872" marT="0" marB="0" anchor="ctr"/>
                </a:tc>
                <a:tc>
                  <a:txBody>
                    <a:bodyPr/>
                    <a:lstStyle/>
                    <a:p>
                      <a:pPr marL="0" marR="0"/>
                      <a:r>
                        <a:rPr lang="en-US" sz="1600" b="0" kern="1200" dirty="0">
                          <a:solidFill>
                            <a:srgbClr val="0070C0"/>
                          </a:solidFill>
                          <a:effectLst/>
                          <a:latin typeface="+mn-lt"/>
                          <a:ea typeface="+mn-ea"/>
                          <a:cs typeface="+mn-cs"/>
                        </a:rPr>
                        <a:t>Validation</a:t>
                      </a:r>
                    </a:p>
                  </a:txBody>
                  <a:tcPr marL="25872" marR="25872" marT="0" marB="0" anchor="ctr"/>
                </a:tc>
                <a:tc>
                  <a:txBody>
                    <a:bodyPr/>
                    <a:lstStyle/>
                    <a:p>
                      <a:pPr marL="0" marR="0"/>
                      <a:r>
                        <a:rPr lang="en-US" sz="1600" b="0" kern="1200" dirty="0">
                          <a:solidFill>
                            <a:srgbClr val="00B050"/>
                          </a:solidFill>
                          <a:effectLst/>
                          <a:latin typeface="+mn-lt"/>
                          <a:ea typeface="+mn-ea"/>
                          <a:cs typeface="+mn-cs"/>
                        </a:rPr>
                        <a:t>Test</a:t>
                      </a:r>
                    </a:p>
                  </a:txBody>
                  <a:tcPr marL="25872" marR="25872" marT="0" marB="0" anchor="ctr"/>
                </a:tc>
                <a:tc>
                  <a:txBody>
                    <a:bodyPr/>
                    <a:lstStyle/>
                    <a:p>
                      <a:pPr marL="0" marR="0"/>
                      <a:r>
                        <a:rPr lang="en-US" sz="1600" b="0" kern="1200" dirty="0">
                          <a:solidFill>
                            <a:schemeClr val="bg1">
                              <a:lumMod val="50000"/>
                            </a:schemeClr>
                          </a:solidFill>
                          <a:effectLst/>
                          <a:latin typeface="+mn-lt"/>
                          <a:ea typeface="+mn-ea"/>
                          <a:cs typeface="+mn-cs"/>
                        </a:rPr>
                        <a:t>Train</a:t>
                      </a:r>
                    </a:p>
                  </a:txBody>
                  <a:tcPr marL="25872" marR="25872" marT="0" marB="0" anchor="ctr"/>
                </a:tc>
                <a:tc>
                  <a:txBody>
                    <a:bodyPr/>
                    <a:lstStyle/>
                    <a:p>
                      <a:pPr marL="0" marR="0"/>
                      <a:r>
                        <a:rPr lang="en-US" sz="1600" b="0" kern="1200" dirty="0">
                          <a:solidFill>
                            <a:srgbClr val="0070C0"/>
                          </a:solidFill>
                          <a:effectLst/>
                          <a:latin typeface="+mn-lt"/>
                          <a:ea typeface="+mn-ea"/>
                          <a:cs typeface="+mn-cs"/>
                        </a:rPr>
                        <a:t>Validation </a:t>
                      </a:r>
                    </a:p>
                  </a:txBody>
                  <a:tcPr marL="25872" marR="25872" marT="0" marB="0" anchor="ctr"/>
                </a:tc>
                <a:tc>
                  <a:txBody>
                    <a:bodyPr/>
                    <a:lstStyle/>
                    <a:p>
                      <a:pPr marL="0" marR="0"/>
                      <a:r>
                        <a:rPr lang="en-US" sz="1600" b="0" kern="1200" dirty="0">
                          <a:solidFill>
                            <a:srgbClr val="00B050"/>
                          </a:solidFill>
                          <a:effectLst/>
                          <a:latin typeface="+mn-lt"/>
                          <a:ea typeface="+mn-ea"/>
                          <a:cs typeface="+mn-cs"/>
                        </a:rPr>
                        <a:t>Test</a:t>
                      </a:r>
                    </a:p>
                  </a:txBody>
                  <a:tcPr marL="25872" marR="25872" marT="0" marB="0" anchor="ctr"/>
                </a:tc>
                <a:extLst>
                  <a:ext uri="{0D108BD9-81ED-4DB2-BD59-A6C34878D82A}">
                    <a16:rowId xmlns:a16="http://schemas.microsoft.com/office/drawing/2014/main" val="2158371413"/>
                  </a:ext>
                </a:extLst>
              </a:tr>
              <a:tr h="363736">
                <a:tc rowSpan="3">
                  <a:txBody>
                    <a:bodyPr/>
                    <a:lstStyle/>
                    <a:p>
                      <a:pPr marL="0" marR="0"/>
                      <a:r>
                        <a:rPr lang="en-US" sz="1600" b="1" dirty="0">
                          <a:effectLst/>
                          <a:latin typeface="+mn-lt"/>
                          <a:ea typeface="Times New Roman" panose="02020603050405020304" pitchFamily="18" charset="0"/>
                          <a:cs typeface="Calibri" panose="020F0502020204030204" pitchFamily="34" charset="0"/>
                        </a:rPr>
                        <a:t>DBOW + DMC</a:t>
                      </a:r>
                    </a:p>
                  </a:txBody>
                  <a:tcPr marL="68580" marR="68580" marT="0" marB="0" anchor="ctr"/>
                </a:tc>
                <a:tc>
                  <a:txBody>
                    <a:bodyPr/>
                    <a:lstStyle/>
                    <a:p>
                      <a:pPr marL="0" marR="0"/>
                      <a:r>
                        <a:rPr lang="en-US" sz="1600" b="0" kern="1200" dirty="0">
                          <a:solidFill>
                            <a:schemeClr val="tx1"/>
                          </a:solidFill>
                          <a:effectLst/>
                          <a:latin typeface="+mn-lt"/>
                          <a:ea typeface="+mn-ea"/>
                          <a:cs typeface="+mn-cs"/>
                        </a:rPr>
                        <a:t>LogisticRegression</a:t>
                      </a: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.8741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.8738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.8778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.8982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.9099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.8940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22905382"/>
                  </a:ext>
                </a:extLst>
              </a:tr>
              <a:tr h="363736">
                <a:tc vMerge="1">
                  <a:txBody>
                    <a:bodyPr/>
                    <a:lstStyle/>
                    <a:p>
                      <a:endParaRPr lang="en-US"/>
                    </a:p>
                  </a:txBody>
                  <a:tcPr/>
                </a:tc>
                <a:tc>
                  <a:txBody>
                    <a:bodyPr/>
                    <a:lstStyle/>
                    <a:p>
                      <a:pPr marL="0" marR="0"/>
                      <a:r>
                        <a:rPr lang="en-US" sz="1600" b="0" kern="1200">
                          <a:solidFill>
                            <a:schemeClr val="tx1"/>
                          </a:solidFill>
                          <a:effectLst/>
                          <a:latin typeface="+mn-lt"/>
                          <a:ea typeface="+mn-ea"/>
                          <a:cs typeface="+mn-cs"/>
                        </a:rPr>
                        <a:t>SVC with linear kernel</a:t>
                      </a: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.8751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.8744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.8990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.9072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.8977</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441827095"/>
                  </a:ext>
                </a:extLst>
              </a:tr>
              <a:tr h="363736">
                <a:tc vMerge="1">
                  <a:txBody>
                    <a:bodyPr/>
                    <a:lstStyle/>
                    <a:p>
                      <a:endParaRPr lang="en-US"/>
                    </a:p>
                  </a:txBody>
                  <a:tcPr/>
                </a:tc>
                <a:tc>
                  <a:txBody>
                    <a:bodyPr/>
                    <a:lstStyle/>
                    <a:p>
                      <a:pPr marL="0" marR="0"/>
                      <a:r>
                        <a:rPr lang="en-US" sz="1600" b="0" kern="1200">
                          <a:solidFill>
                            <a:schemeClr val="tx1"/>
                          </a:solidFill>
                          <a:effectLst/>
                          <a:latin typeface="+mn-lt"/>
                          <a:ea typeface="+mn-ea"/>
                          <a:cs typeface="+mn-cs"/>
                        </a:rPr>
                        <a:t>XGBClassifier</a:t>
                      </a: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.8692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.8510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.8574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.9000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.8969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.8849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89607778"/>
                  </a:ext>
                </a:extLst>
              </a:tr>
              <a:tr h="363736">
                <a:tc rowSpan="3">
                  <a:txBody>
                    <a:bodyPr/>
                    <a:lstStyle/>
                    <a:p>
                      <a:pPr marL="0" marR="0"/>
                      <a:r>
                        <a:rPr lang="en-US" sz="1600" b="1" dirty="0">
                          <a:effectLst/>
                          <a:latin typeface="+mn-lt"/>
                          <a:ea typeface="Times New Roman" panose="02020603050405020304" pitchFamily="18" charset="0"/>
                          <a:cs typeface="Calibri" panose="020F0502020204030204" pitchFamily="34" charset="0"/>
                        </a:rPr>
                        <a:t>DBOW + DMM</a:t>
                      </a:r>
                    </a:p>
                  </a:txBody>
                  <a:tcPr marL="68580" marR="68580" marT="0" marB="0" anchor="ctr"/>
                </a:tc>
                <a:tc>
                  <a:txBody>
                    <a:bodyPr/>
                    <a:lstStyle/>
                    <a:p>
                      <a:pPr marL="0" marR="0"/>
                      <a:r>
                        <a:rPr lang="en-US" sz="1600" b="0" kern="1200">
                          <a:solidFill>
                            <a:schemeClr val="tx1"/>
                          </a:solidFill>
                          <a:effectLst/>
                          <a:latin typeface="+mn-lt"/>
                          <a:ea typeface="+mn-ea"/>
                          <a:cs typeface="+mn-cs"/>
                        </a:rPr>
                        <a:t>LogisticRegression</a:t>
                      </a: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.8813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.8742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.8804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.9024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.9092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.8994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346034523"/>
                  </a:ext>
                </a:extLst>
              </a:tr>
              <a:tr h="363736">
                <a:tc vMerge="1">
                  <a:txBody>
                    <a:bodyPr/>
                    <a:lstStyle/>
                    <a:p>
                      <a:endParaRPr lang="en-US"/>
                    </a:p>
                  </a:txBody>
                  <a:tcPr/>
                </a:tc>
                <a:tc>
                  <a:txBody>
                    <a:bodyPr/>
                    <a:lstStyle/>
                    <a:p>
                      <a:pPr marL="0" marR="0"/>
                      <a:r>
                        <a:rPr lang="en-US" sz="1600" b="0" kern="1200">
                          <a:solidFill>
                            <a:schemeClr val="tx1"/>
                          </a:solidFill>
                          <a:effectLst/>
                          <a:latin typeface="+mn-lt"/>
                          <a:ea typeface="+mn-ea"/>
                          <a:cs typeface="+mn-cs"/>
                        </a:rPr>
                        <a:t>SVC with linear kernel</a:t>
                      </a: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.8809</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.8756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.8786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.9033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.9092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.9001</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699202579"/>
                  </a:ext>
                </a:extLst>
              </a:tr>
              <a:tr h="363736">
                <a:tc vMerge="1">
                  <a:txBody>
                    <a:bodyPr/>
                    <a:lstStyle/>
                    <a:p>
                      <a:endParaRPr lang="en-US"/>
                    </a:p>
                  </a:txBody>
                  <a:tcPr/>
                </a:tc>
                <a:tc>
                  <a:txBody>
                    <a:bodyPr/>
                    <a:lstStyle/>
                    <a:p>
                      <a:pPr marL="0" marR="0"/>
                      <a:r>
                        <a:rPr lang="en-US" sz="1600" b="0" kern="1200" dirty="0" err="1">
                          <a:solidFill>
                            <a:schemeClr val="tx1"/>
                          </a:solidFill>
                          <a:effectLst/>
                          <a:latin typeface="+mn-lt"/>
                          <a:ea typeface="+mn-ea"/>
                          <a:cs typeface="+mn-cs"/>
                        </a:rPr>
                        <a:t>XGBClassifier</a:t>
                      </a:r>
                      <a:endParaRPr lang="en-US" sz="1600" b="0" kern="1200" dirty="0">
                        <a:solidFill>
                          <a:schemeClr val="tx1"/>
                        </a:solidFill>
                        <a:effectLst/>
                        <a:latin typeface="+mn-lt"/>
                        <a:ea typeface="+mn-ea"/>
                        <a:cs typeface="+mn-cs"/>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.8736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.8548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.8590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.9016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.8986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.8854</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383719905"/>
                  </a:ext>
                </a:extLst>
              </a:tr>
              <a:tr h="363736">
                <a:tc gridSpan="2">
                  <a:txBody>
                    <a:bodyPr/>
                    <a:lstStyle/>
                    <a:p>
                      <a:pPr marL="0" marR="0"/>
                      <a:r>
                        <a:rPr lang="en-US" sz="1600" b="1" kern="1200" dirty="0">
                          <a:solidFill>
                            <a:schemeClr val="lt1"/>
                          </a:solidFill>
                          <a:effectLst/>
                          <a:latin typeface="+mn-lt"/>
                          <a:ea typeface="+mn-ea"/>
                          <a:cs typeface="+mn-cs"/>
                        </a:rPr>
                        <a:t>Combination of Doc2Vec DBOW And DMC Document Embedding and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Neural Network</a:t>
                      </a:r>
                    </a:p>
                  </a:txBody>
                  <a:tcPr marL="68580" marR="68580"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.9088</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.8742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.8746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.9312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.9040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.9033</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4080845446"/>
                  </a:ext>
                </a:extLst>
              </a:tr>
              <a:tr h="363736">
                <a:tc gridSpan="2">
                  <a:txBody>
                    <a:bodyPr/>
                    <a:lstStyle/>
                    <a:p>
                      <a:pPr marL="0" marR="0">
                        <a:spcBef>
                          <a:spcPts val="0"/>
                        </a:spcBef>
                        <a:spcAft>
                          <a:spcPts val="0"/>
                        </a:spcAft>
                      </a:pPr>
                      <a:r>
                        <a:rPr lang="en-US" sz="1600" b="1" kern="1200" dirty="0">
                          <a:solidFill>
                            <a:schemeClr val="lt1"/>
                          </a:solidFill>
                          <a:effectLst/>
                          <a:latin typeface="+mn-lt"/>
                          <a:ea typeface="+mn-ea"/>
                          <a:cs typeface="+mn-cs"/>
                        </a:rPr>
                        <a:t>Combination of Doc2Vec DBOW And DMM Document Embedding and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Neural Network</a:t>
                      </a:r>
                    </a:p>
                  </a:txBody>
                  <a:tcPr marL="68580" marR="68580" marT="0" marB="0" anchor="ctr"/>
                </a:tc>
                <a:tc hMerge="1">
                  <a:txBody>
                    <a:bodyPr/>
                    <a:lstStyle/>
                    <a:p>
                      <a:endParaRPr lang="en-US"/>
                    </a:p>
                  </a:txBody>
                  <a:tcP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.9295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.8722</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.8720</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808080"/>
                          </a:solidFill>
                          <a:effectLst/>
                          <a:latin typeface="Gill Sans MT" panose="020B0502020104020203" pitchFamily="34" charset="77"/>
                          <a:ea typeface="Times New Roman" panose="02020603050405020304" pitchFamily="18" charset="0"/>
                          <a:cs typeface="Calibri" panose="020F0502020204030204" pitchFamily="34" charset="0"/>
                        </a:rPr>
                        <a:t>.9475</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a:solidFill>
                            <a:srgbClr val="0070C0"/>
                          </a:solidFill>
                          <a:effectLst/>
                          <a:latin typeface="Gill Sans MT" panose="020B0502020104020203" pitchFamily="34" charset="77"/>
                          <a:ea typeface="Times New Roman" panose="02020603050405020304" pitchFamily="18" charset="0"/>
                          <a:cs typeface="Calibri" panose="020F0502020204030204" pitchFamily="34" charset="0"/>
                        </a:rPr>
                        <a:t>.9156</a:t>
                      </a:r>
                      <a:endParaRPr lang="en-US" sz="1600" b="1">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tc>
                  <a:txBody>
                    <a:bodyPr/>
                    <a:lstStyle/>
                    <a:p>
                      <a:pPr marL="0" marR="0"/>
                      <a:r>
                        <a:rPr lang="en-US" sz="1600" b="0" dirty="0">
                          <a:solidFill>
                            <a:srgbClr val="00B050"/>
                          </a:solidFill>
                          <a:effectLst/>
                          <a:latin typeface="Gill Sans MT" panose="020B0502020104020203" pitchFamily="34" charset="77"/>
                          <a:ea typeface="Times New Roman" panose="02020603050405020304" pitchFamily="18" charset="0"/>
                          <a:cs typeface="Calibri" panose="020F0502020204030204" pitchFamily="34" charset="0"/>
                        </a:rPr>
                        <a:t>.8984</a:t>
                      </a:r>
                      <a:endParaRPr lang="en-US" sz="1600" b="1" dirty="0">
                        <a:effectLst/>
                        <a:latin typeface="Gill Sans MT" panose="020B0502020104020203" pitchFamily="34" charset="77"/>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019236874"/>
                  </a:ext>
                </a:extLst>
              </a:tr>
            </a:tbl>
          </a:graphicData>
        </a:graphic>
      </p:graphicFrame>
    </p:spTree>
    <p:extLst>
      <p:ext uri="{BB962C8B-B14F-4D97-AF65-F5344CB8AC3E}">
        <p14:creationId xmlns:p14="http://schemas.microsoft.com/office/powerpoint/2010/main" val="249914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991D-3EB1-DB42-897A-E290F89E4362}"/>
              </a:ext>
            </a:extLst>
          </p:cNvPr>
          <p:cNvSpPr>
            <a:spLocks noGrp="1"/>
          </p:cNvSpPr>
          <p:nvPr>
            <p:ph type="title"/>
          </p:nvPr>
        </p:nvSpPr>
        <p:spPr/>
        <p:txBody>
          <a:bodyPr/>
          <a:lstStyle/>
          <a:p>
            <a:r>
              <a:rPr lang="en-US" dirty="0"/>
              <a:t>Confusion Matrix: Word2Vec</a:t>
            </a:r>
          </a:p>
        </p:txBody>
      </p:sp>
      <p:graphicFrame>
        <p:nvGraphicFramePr>
          <p:cNvPr id="8" name="Content Placeholder 7">
            <a:extLst>
              <a:ext uri="{FF2B5EF4-FFF2-40B4-BE49-F238E27FC236}">
                <a16:creationId xmlns:a16="http://schemas.microsoft.com/office/drawing/2014/main" id="{DC9ED2DE-9AD2-2441-88FA-B15BA5BE07DE}"/>
              </a:ext>
            </a:extLst>
          </p:cNvPr>
          <p:cNvGraphicFramePr>
            <a:graphicFrameLocks noGrp="1"/>
          </p:cNvGraphicFramePr>
          <p:nvPr>
            <p:ph idx="1"/>
            <p:extLst>
              <p:ext uri="{D42A27DB-BD31-4B8C-83A1-F6EECF244321}">
                <p14:modId xmlns:p14="http://schemas.microsoft.com/office/powerpoint/2010/main" val="309561487"/>
              </p:ext>
            </p:extLst>
          </p:nvPr>
        </p:nvGraphicFramePr>
        <p:xfrm>
          <a:off x="888020" y="1931562"/>
          <a:ext cx="10727718" cy="4779786"/>
        </p:xfrm>
        <a:graphic>
          <a:graphicData uri="http://schemas.openxmlformats.org/drawingml/2006/table">
            <a:tbl>
              <a:tblPr firstRow="1" firstCol="1" bandRow="1">
                <a:tableStyleId>{5C22544A-7EE6-4342-B048-85BDC9FD1C3A}</a:tableStyleId>
              </a:tblPr>
              <a:tblGrid>
                <a:gridCol w="1183668">
                  <a:extLst>
                    <a:ext uri="{9D8B030D-6E8A-4147-A177-3AD203B41FA5}">
                      <a16:colId xmlns:a16="http://schemas.microsoft.com/office/drawing/2014/main" val="4084085621"/>
                    </a:ext>
                  </a:extLst>
                </a:gridCol>
                <a:gridCol w="1746344">
                  <a:extLst>
                    <a:ext uri="{9D8B030D-6E8A-4147-A177-3AD203B41FA5}">
                      <a16:colId xmlns:a16="http://schemas.microsoft.com/office/drawing/2014/main" val="157519405"/>
                    </a:ext>
                  </a:extLst>
                </a:gridCol>
                <a:gridCol w="780038">
                  <a:extLst>
                    <a:ext uri="{9D8B030D-6E8A-4147-A177-3AD203B41FA5}">
                      <a16:colId xmlns:a16="http://schemas.microsoft.com/office/drawing/2014/main" val="1626379141"/>
                    </a:ext>
                  </a:extLst>
                </a:gridCol>
                <a:gridCol w="780038">
                  <a:extLst>
                    <a:ext uri="{9D8B030D-6E8A-4147-A177-3AD203B41FA5}">
                      <a16:colId xmlns:a16="http://schemas.microsoft.com/office/drawing/2014/main" val="1588048340"/>
                    </a:ext>
                  </a:extLst>
                </a:gridCol>
                <a:gridCol w="780038">
                  <a:extLst>
                    <a:ext uri="{9D8B030D-6E8A-4147-A177-3AD203B41FA5}">
                      <a16:colId xmlns:a16="http://schemas.microsoft.com/office/drawing/2014/main" val="1747877417"/>
                    </a:ext>
                  </a:extLst>
                </a:gridCol>
                <a:gridCol w="780038">
                  <a:extLst>
                    <a:ext uri="{9D8B030D-6E8A-4147-A177-3AD203B41FA5}">
                      <a16:colId xmlns:a16="http://schemas.microsoft.com/office/drawing/2014/main" val="3083294033"/>
                    </a:ext>
                  </a:extLst>
                </a:gridCol>
                <a:gridCol w="780038">
                  <a:extLst>
                    <a:ext uri="{9D8B030D-6E8A-4147-A177-3AD203B41FA5}">
                      <a16:colId xmlns:a16="http://schemas.microsoft.com/office/drawing/2014/main" val="3831287020"/>
                    </a:ext>
                  </a:extLst>
                </a:gridCol>
                <a:gridCol w="780038">
                  <a:extLst>
                    <a:ext uri="{9D8B030D-6E8A-4147-A177-3AD203B41FA5}">
                      <a16:colId xmlns:a16="http://schemas.microsoft.com/office/drawing/2014/main" val="961374668"/>
                    </a:ext>
                  </a:extLst>
                </a:gridCol>
                <a:gridCol w="780038">
                  <a:extLst>
                    <a:ext uri="{9D8B030D-6E8A-4147-A177-3AD203B41FA5}">
                      <a16:colId xmlns:a16="http://schemas.microsoft.com/office/drawing/2014/main" val="1248573999"/>
                    </a:ext>
                  </a:extLst>
                </a:gridCol>
                <a:gridCol w="780038">
                  <a:extLst>
                    <a:ext uri="{9D8B030D-6E8A-4147-A177-3AD203B41FA5}">
                      <a16:colId xmlns:a16="http://schemas.microsoft.com/office/drawing/2014/main" val="2134210367"/>
                    </a:ext>
                  </a:extLst>
                </a:gridCol>
                <a:gridCol w="780038">
                  <a:extLst>
                    <a:ext uri="{9D8B030D-6E8A-4147-A177-3AD203B41FA5}">
                      <a16:colId xmlns:a16="http://schemas.microsoft.com/office/drawing/2014/main" val="2064609828"/>
                    </a:ext>
                  </a:extLst>
                </a:gridCol>
                <a:gridCol w="777364">
                  <a:extLst>
                    <a:ext uri="{9D8B030D-6E8A-4147-A177-3AD203B41FA5}">
                      <a16:colId xmlns:a16="http://schemas.microsoft.com/office/drawing/2014/main" val="309748838"/>
                    </a:ext>
                  </a:extLst>
                </a:gridCol>
              </a:tblGrid>
              <a:tr h="388626">
                <a:tc rowSpan="2" gridSpan="2">
                  <a:txBody>
                    <a:bodyPr/>
                    <a:lstStyle/>
                    <a:p>
                      <a:pPr marL="0" marR="0"/>
                      <a:r>
                        <a:rPr lang="en-US" sz="1600" dirty="0">
                          <a:effectLst/>
                        </a:rPr>
                        <a:t>Model</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61601" marR="61601" marT="0" marB="0" anchor="ctr"/>
                </a:tc>
                <a:tc rowSpan="2" hMerge="1">
                  <a:txBody>
                    <a:bodyPr/>
                    <a:lstStyle/>
                    <a:p>
                      <a:endParaRPr lang="en-US"/>
                    </a:p>
                  </a:txBody>
                  <a:tcPr/>
                </a:tc>
                <a:tc gridSpan="5">
                  <a:txBody>
                    <a:bodyPr/>
                    <a:lstStyle/>
                    <a:p>
                      <a:pPr marL="0" marR="0">
                        <a:spcBef>
                          <a:spcPts val="0"/>
                        </a:spcBef>
                        <a:spcAft>
                          <a:spcPts val="0"/>
                        </a:spcAft>
                      </a:pPr>
                      <a:r>
                        <a:rPr lang="en-US" sz="1600" dirty="0">
                          <a:effectLst/>
                        </a:rPr>
                        <a:t>IMDB Movie Reviews            </a:t>
                      </a:r>
                    </a:p>
                    <a:p>
                      <a:pPr marL="0" marR="0">
                        <a:spcBef>
                          <a:spcPts val="0"/>
                        </a:spcBef>
                        <a:spcAft>
                          <a:spcPts val="0"/>
                        </a:spcAft>
                      </a:pPr>
                      <a:r>
                        <a:rPr lang="en-US" sz="1600" dirty="0">
                          <a:effectLst/>
                        </a:rPr>
                        <a:t>Confusion Matrix with Accuracy</a:t>
                      </a: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spcBef>
                          <a:spcPts val="0"/>
                        </a:spcBef>
                        <a:spcAft>
                          <a:spcPts val="0"/>
                        </a:spcAft>
                      </a:pPr>
                      <a:r>
                        <a:rPr lang="en-US" sz="1600">
                          <a:effectLst/>
                        </a:rPr>
                        <a:t>Amazon Laptop Reviews </a:t>
                      </a:r>
                    </a:p>
                    <a:p>
                      <a:pPr marL="0" marR="0">
                        <a:spcBef>
                          <a:spcPts val="0"/>
                        </a:spcBef>
                        <a:spcAft>
                          <a:spcPts val="0"/>
                        </a:spcAft>
                      </a:pPr>
                      <a:r>
                        <a:rPr lang="en-US" sz="1600">
                          <a:effectLst/>
                        </a:rPr>
                        <a:t>Confusion Matrix with Accuracy</a:t>
                      </a:r>
                      <a:endParaRPr lang="en-US" sz="160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6144305"/>
                  </a:ext>
                </a:extLst>
              </a:tr>
              <a:tr h="380810">
                <a:tc gridSpan="2" vMerge="1">
                  <a:txBody>
                    <a:bodyPr/>
                    <a:lstStyle/>
                    <a:p>
                      <a:endParaRPr lang="en-US"/>
                    </a:p>
                  </a:txBody>
                  <a:tcPr/>
                </a:tc>
                <a:tc hMerge="1" v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extLst>
                  <a:ext uri="{0D108BD9-81ED-4DB2-BD59-A6C34878D82A}">
                    <a16:rowId xmlns:a16="http://schemas.microsoft.com/office/drawing/2014/main" val="1029266931"/>
                  </a:ext>
                </a:extLst>
              </a:tr>
              <a:tr h="393491">
                <a:tc rowSpan="3">
                  <a:txBody>
                    <a:bodyPr/>
                    <a:lstStyle/>
                    <a:p>
                      <a:pPr marL="0" marR="0">
                        <a:spcBef>
                          <a:spcPts val="0"/>
                        </a:spcBef>
                        <a:spcAft>
                          <a:spcPts val="0"/>
                        </a:spcAft>
                      </a:pPr>
                      <a:r>
                        <a:rPr lang="en-US" sz="1600" dirty="0">
                          <a:effectLst/>
                        </a:rPr>
                        <a:t>Word2Vec</a:t>
                      </a: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LR</a:t>
                      </a:r>
                    </a:p>
                  </a:txBody>
                  <a:tcPr marL="61601" marR="61601" marT="0" marB="0" anchor="ctr">
                    <a:solidFill>
                      <a:schemeClr val="accent1"/>
                    </a:solidFill>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2185</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344</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303</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2168</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554</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279</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125</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3117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1601" marR="61601" marT="0" marB="0" anchor="ctr"/>
                </a:tc>
                <a:extLst>
                  <a:ext uri="{0D108BD9-81ED-4DB2-BD59-A6C34878D82A}">
                    <a16:rowId xmlns:a16="http://schemas.microsoft.com/office/drawing/2014/main" val="238522465"/>
                  </a:ext>
                </a:extLst>
              </a:tr>
              <a:tr h="385763">
                <a:tc vMerge="1">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SVC</a:t>
                      </a:r>
                    </a:p>
                  </a:txBody>
                  <a:tcPr marL="61601" marR="61601" marT="0" marB="0" anchor="ctr">
                    <a:solidFill>
                      <a:schemeClr val="accent1"/>
                    </a:solidFill>
                  </a:tcP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2182</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347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308</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2163</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557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276</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131</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3111</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1601" marR="61601" marT="0" marB="0" anchor="ctr"/>
                </a:tc>
                <a:extLst>
                  <a:ext uri="{0D108BD9-81ED-4DB2-BD59-A6C34878D82A}">
                    <a16:rowId xmlns:a16="http://schemas.microsoft.com/office/drawing/2014/main" val="4102323639"/>
                  </a:ext>
                </a:extLst>
              </a:tr>
              <a:tr h="400049">
                <a:tc vMerge="1">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a:txBody>
                    <a:bodyPr/>
                    <a:lstStyle/>
                    <a:p>
                      <a:pPr marL="0" marR="0" algn="l" defTabSz="914400" rtl="0" eaLnBrk="1" latinLnBrk="0" hangingPunct="1">
                        <a:spcBef>
                          <a:spcPts val="0"/>
                        </a:spcBef>
                        <a:spcAft>
                          <a:spcPts val="0"/>
                        </a:spcAft>
                      </a:pPr>
                      <a:r>
                        <a:rPr lang="en-US" sz="1600" b="1" kern="1200" dirty="0" err="1">
                          <a:solidFill>
                            <a:schemeClr val="lt1"/>
                          </a:solidFill>
                          <a:effectLst/>
                          <a:latin typeface="+mn-lt"/>
                          <a:ea typeface="+mn-ea"/>
                          <a:cs typeface="+mn-cs"/>
                        </a:rPr>
                        <a:t>XGBClassifier</a:t>
                      </a:r>
                      <a:endParaRPr lang="en-US" sz="1600" b="1" kern="1200" dirty="0">
                        <a:solidFill>
                          <a:schemeClr val="lt1"/>
                        </a:solidFill>
                        <a:effectLst/>
                        <a:latin typeface="+mn-lt"/>
                        <a:ea typeface="+mn-ea"/>
                        <a:cs typeface="+mn-cs"/>
                      </a:endParaRPr>
                    </a:p>
                  </a:txBody>
                  <a:tcPr marL="61601" marR="61601" marT="0" marB="0" anchor="ctr">
                    <a:solidFill>
                      <a:schemeClr val="accent1"/>
                    </a:solidFill>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2127</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402</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345</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2126</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0.85</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535</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298</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123</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3119</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1601" marR="61601" marT="0" marB="0" anchor="ctr"/>
                </a:tc>
                <a:extLst>
                  <a:ext uri="{0D108BD9-81ED-4DB2-BD59-A6C34878D82A}">
                    <a16:rowId xmlns:a16="http://schemas.microsoft.com/office/drawing/2014/main" val="1710972697"/>
                  </a:ext>
                </a:extLst>
              </a:tr>
              <a:tr h="388626">
                <a:tc gridSpan="2">
                  <a:txBody>
                    <a:bodyPr/>
                    <a:lstStyle/>
                    <a:p>
                      <a:pPr marL="0" marR="0" algn="l" defTabSz="914400" rtl="0" eaLnBrk="1" latinLnBrk="0" hangingPunct="1">
                        <a:spcBef>
                          <a:spcPts val="0"/>
                        </a:spcBef>
                        <a:spcAft>
                          <a:spcPts val="0"/>
                        </a:spcAft>
                      </a:pP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Convolutional Neural Networks(CNN)</a:t>
                      </a:r>
                    </a:p>
                  </a:txBody>
                  <a:tcPr marL="68580" marR="68580" marT="0" marB="0" anchor="ctr"/>
                </a:tc>
                <a:tc h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2302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227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379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2092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591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242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106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3136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0.91</a:t>
                      </a:r>
                    </a:p>
                  </a:txBody>
                  <a:tcPr marL="68580" marR="68580" marT="0" marB="0" anchor="ctr"/>
                </a:tc>
                <a:extLst>
                  <a:ext uri="{0D108BD9-81ED-4DB2-BD59-A6C34878D82A}">
                    <a16:rowId xmlns:a16="http://schemas.microsoft.com/office/drawing/2014/main" val="2196561134"/>
                  </a:ext>
                </a:extLst>
              </a:tr>
              <a:tr h="582939">
                <a:tc gridSpan="2">
                  <a:txBody>
                    <a:bodyPr/>
                    <a:lstStyle/>
                    <a:p>
                      <a:pPr marL="0" marR="0" algn="l" defTabSz="914400" rtl="0" eaLnBrk="1" latinLnBrk="0" hangingPunct="1">
                        <a:spcBef>
                          <a:spcPts val="0"/>
                        </a:spcBef>
                        <a:spcAft>
                          <a:spcPts val="0"/>
                        </a:spcAft>
                      </a:pPr>
                      <a:r>
                        <a:rPr lang="en-US" sz="1600" b="1" kern="1200" dirty="0">
                          <a:solidFill>
                            <a:schemeClr val="lt1"/>
                          </a:solidFill>
                          <a:effectLst/>
                          <a:latin typeface="+mn-lt"/>
                          <a:ea typeface="+mn-ea"/>
                          <a:cs typeface="+mn-cs"/>
                        </a:rPr>
                        <a:t>Pre-trained Word2Vec Word Embedding To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CNN</a:t>
                      </a:r>
                    </a:p>
                  </a:txBody>
                  <a:tcPr marL="68580" marR="68580" marT="0" marB="0" anchor="ctr"/>
                </a:tc>
                <a:tc h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2110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419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447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2024</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571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262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190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3052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0.89</a:t>
                      </a:r>
                    </a:p>
                  </a:txBody>
                  <a:tcPr marL="68580" marR="68580" marT="0" marB="0" anchor="ctr"/>
                </a:tc>
                <a:extLst>
                  <a:ext uri="{0D108BD9-81ED-4DB2-BD59-A6C34878D82A}">
                    <a16:rowId xmlns:a16="http://schemas.microsoft.com/office/drawing/2014/main" val="446182373"/>
                  </a:ext>
                </a:extLst>
              </a:tr>
              <a:tr h="777252">
                <a:tc gridSpan="2">
                  <a:txBody>
                    <a:bodyPr/>
                    <a:lstStyle/>
                    <a:p>
                      <a:pPr marL="0" marR="0" algn="l" defTabSz="914400" rtl="0" eaLnBrk="1" latinLnBrk="0" hangingPunct="1">
                        <a:spcBef>
                          <a:spcPts val="0"/>
                        </a:spcBef>
                        <a:spcAft>
                          <a:spcPts val="0"/>
                        </a:spcAft>
                      </a:pPr>
                      <a:r>
                        <a:rPr lang="en-US" sz="1600" b="1" kern="1200" dirty="0">
                          <a:solidFill>
                            <a:schemeClr val="lt1"/>
                          </a:solidFill>
                          <a:effectLst/>
                          <a:latin typeface="+mn-lt"/>
                          <a:ea typeface="+mn-ea"/>
                          <a:cs typeface="+mn-cs"/>
                        </a:rPr>
                        <a:t>Pre-trained Word2Vec Word Embedding To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CNN And Bidirectional LSTM</a:t>
                      </a:r>
                    </a:p>
                  </a:txBody>
                  <a:tcPr marL="68580" marR="68580" marT="0" marB="0" anchor="ctr"/>
                </a:tc>
                <a:tc h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2208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321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228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2243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615</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218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131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3111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0.91</a:t>
                      </a:r>
                    </a:p>
                  </a:txBody>
                  <a:tcPr marL="68580" marR="68580" marT="0" marB="0" anchor="ctr"/>
                </a:tc>
                <a:extLst>
                  <a:ext uri="{0D108BD9-81ED-4DB2-BD59-A6C34878D82A}">
                    <a16:rowId xmlns:a16="http://schemas.microsoft.com/office/drawing/2014/main" val="2070772355"/>
                  </a:ext>
                </a:extLst>
              </a:tr>
              <a:tr h="7772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Pre-trained Word2Vec Word Embedding To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Bidirectional LSTM</a:t>
                      </a:r>
                    </a:p>
                  </a:txBody>
                  <a:tcPr marL="68580" marR="68580" marT="0" marB="0" anchor="ctr"/>
                </a:tc>
                <a:tc h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2176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353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254</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2217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652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181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133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3109</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0.92</a:t>
                      </a:r>
                    </a:p>
                  </a:txBody>
                  <a:tcPr marL="68580" marR="68580" marT="0" marB="0" anchor="ctr"/>
                </a:tc>
                <a:extLst>
                  <a:ext uri="{0D108BD9-81ED-4DB2-BD59-A6C34878D82A}">
                    <a16:rowId xmlns:a16="http://schemas.microsoft.com/office/drawing/2014/main" val="992880799"/>
                  </a:ext>
                </a:extLst>
              </a:tr>
            </a:tbl>
          </a:graphicData>
        </a:graphic>
      </p:graphicFrame>
    </p:spTree>
    <p:extLst>
      <p:ext uri="{BB962C8B-B14F-4D97-AF65-F5344CB8AC3E}">
        <p14:creationId xmlns:p14="http://schemas.microsoft.com/office/powerpoint/2010/main" val="41848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D2282-6792-C847-93B5-143865FF2C37}"/>
              </a:ext>
            </a:extLst>
          </p:cNvPr>
          <p:cNvSpPr>
            <a:spLocks noGrp="1"/>
          </p:cNvSpPr>
          <p:nvPr>
            <p:ph type="title"/>
          </p:nvPr>
        </p:nvSpPr>
        <p:spPr/>
        <p:txBody>
          <a:bodyPr/>
          <a:lstStyle/>
          <a:p>
            <a:r>
              <a:rPr lang="en-US" dirty="0"/>
              <a:t>What is a word vector?</a:t>
            </a:r>
          </a:p>
        </p:txBody>
      </p:sp>
      <p:sp>
        <p:nvSpPr>
          <p:cNvPr id="5" name="TextBox 4">
            <a:extLst>
              <a:ext uri="{FF2B5EF4-FFF2-40B4-BE49-F238E27FC236}">
                <a16:creationId xmlns:a16="http://schemas.microsoft.com/office/drawing/2014/main" id="{FEDC3D22-934D-854F-8A7B-FD70AA25B60E}"/>
              </a:ext>
            </a:extLst>
          </p:cNvPr>
          <p:cNvSpPr txBox="1"/>
          <p:nvPr/>
        </p:nvSpPr>
        <p:spPr>
          <a:xfrm>
            <a:off x="2085975" y="2343150"/>
            <a:ext cx="184731" cy="369332"/>
          </a:xfrm>
          <a:prstGeom prst="rect">
            <a:avLst/>
          </a:prstGeom>
          <a:noFill/>
        </p:spPr>
        <p:txBody>
          <a:bodyPr wrap="square" rtlCol="0">
            <a:spAutoFit/>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56CFE842-CD81-A747-B02C-DA2E078239F4}"/>
              </a:ext>
            </a:extLst>
          </p:cNvPr>
          <p:cNvPicPr>
            <a:picLocks noChangeAspect="1"/>
          </p:cNvPicPr>
          <p:nvPr/>
        </p:nvPicPr>
        <p:blipFill>
          <a:blip r:embed="rId3"/>
          <a:stretch>
            <a:fillRect/>
          </a:stretch>
        </p:blipFill>
        <p:spPr>
          <a:xfrm>
            <a:off x="6349368" y="2956238"/>
            <a:ext cx="4310867" cy="2253009"/>
          </a:xfrm>
          <a:prstGeom prst="rect">
            <a:avLst/>
          </a:prstGeom>
        </p:spPr>
      </p:pic>
      <p:sp>
        <p:nvSpPr>
          <p:cNvPr id="18" name="TextBox 17">
            <a:extLst>
              <a:ext uri="{FF2B5EF4-FFF2-40B4-BE49-F238E27FC236}">
                <a16:creationId xmlns:a16="http://schemas.microsoft.com/office/drawing/2014/main" id="{FF4A76FD-58CE-6B47-A6D4-78675B47D475}"/>
              </a:ext>
            </a:extLst>
          </p:cNvPr>
          <p:cNvSpPr txBox="1"/>
          <p:nvPr/>
        </p:nvSpPr>
        <p:spPr>
          <a:xfrm>
            <a:off x="1451579" y="2623924"/>
            <a:ext cx="43108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Assume a vocabulary has five words: King, Queen, Man, Woman, Child. </a:t>
            </a:r>
          </a:p>
          <a:p>
            <a:endParaRPr lang="en-US" dirty="0"/>
          </a:p>
          <a:p>
            <a:pPr marL="285750" indent="-285750">
              <a:buFont typeface="Arial" panose="020B0604020202020204" pitchFamily="34" charset="0"/>
              <a:buChar char="•"/>
            </a:pPr>
            <a:r>
              <a:rPr lang="en-US" dirty="0"/>
              <a:t>One-hot vector doesn’t allow meaningful comparisons, i.e. no semantics available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solution is to use Word2Vec which uses distributed representation of word in vector space.</a:t>
            </a:r>
          </a:p>
        </p:txBody>
      </p:sp>
      <p:sp>
        <p:nvSpPr>
          <p:cNvPr id="2" name="Rectangle 1">
            <a:extLst>
              <a:ext uri="{FF2B5EF4-FFF2-40B4-BE49-F238E27FC236}">
                <a16:creationId xmlns:a16="http://schemas.microsoft.com/office/drawing/2014/main" id="{8BE11E1D-704C-5243-AA83-1DE7F5197593}"/>
              </a:ext>
            </a:extLst>
          </p:cNvPr>
          <p:cNvSpPr/>
          <p:nvPr/>
        </p:nvSpPr>
        <p:spPr>
          <a:xfrm>
            <a:off x="6680166" y="2586906"/>
            <a:ext cx="3649269" cy="369332"/>
          </a:xfrm>
          <a:prstGeom prst="rect">
            <a:avLst/>
          </a:prstGeom>
        </p:spPr>
        <p:txBody>
          <a:bodyPr wrap="none">
            <a:spAutoFit/>
          </a:bodyPr>
          <a:lstStyle/>
          <a:p>
            <a:r>
              <a:rPr lang="en-US" dirty="0"/>
              <a:t>One-hot encoded vector for ‘Queen’</a:t>
            </a:r>
          </a:p>
        </p:txBody>
      </p:sp>
    </p:spTree>
    <p:extLst>
      <p:ext uri="{BB962C8B-B14F-4D97-AF65-F5344CB8AC3E}">
        <p14:creationId xmlns:p14="http://schemas.microsoft.com/office/powerpoint/2010/main" val="1536329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991D-3EB1-DB42-897A-E290F89E4362}"/>
              </a:ext>
            </a:extLst>
          </p:cNvPr>
          <p:cNvSpPr>
            <a:spLocks noGrp="1"/>
          </p:cNvSpPr>
          <p:nvPr>
            <p:ph type="title"/>
          </p:nvPr>
        </p:nvSpPr>
        <p:spPr/>
        <p:txBody>
          <a:bodyPr/>
          <a:lstStyle/>
          <a:p>
            <a:r>
              <a:rPr lang="en-US" dirty="0"/>
              <a:t>Confusion Matrix: DOC2Vec Simple Models</a:t>
            </a:r>
          </a:p>
        </p:txBody>
      </p:sp>
      <p:graphicFrame>
        <p:nvGraphicFramePr>
          <p:cNvPr id="8" name="Content Placeholder 7">
            <a:extLst>
              <a:ext uri="{FF2B5EF4-FFF2-40B4-BE49-F238E27FC236}">
                <a16:creationId xmlns:a16="http://schemas.microsoft.com/office/drawing/2014/main" id="{DC9ED2DE-9AD2-2441-88FA-B15BA5BE07DE}"/>
              </a:ext>
            </a:extLst>
          </p:cNvPr>
          <p:cNvGraphicFramePr>
            <a:graphicFrameLocks noGrp="1"/>
          </p:cNvGraphicFramePr>
          <p:nvPr>
            <p:ph idx="1"/>
            <p:extLst>
              <p:ext uri="{D42A27DB-BD31-4B8C-83A1-F6EECF244321}">
                <p14:modId xmlns:p14="http://schemas.microsoft.com/office/powerpoint/2010/main" val="2910318467"/>
              </p:ext>
            </p:extLst>
          </p:nvPr>
        </p:nvGraphicFramePr>
        <p:xfrm>
          <a:off x="625907" y="1853754"/>
          <a:ext cx="11290790" cy="4301237"/>
        </p:xfrm>
        <a:graphic>
          <a:graphicData uri="http://schemas.openxmlformats.org/drawingml/2006/table">
            <a:tbl>
              <a:tblPr firstRow="1" firstCol="1" bandRow="1">
                <a:tableStyleId>{5C22544A-7EE6-4342-B048-85BDC9FD1C3A}</a:tableStyleId>
              </a:tblPr>
              <a:tblGrid>
                <a:gridCol w="1431493">
                  <a:extLst>
                    <a:ext uri="{9D8B030D-6E8A-4147-A177-3AD203B41FA5}">
                      <a16:colId xmlns:a16="http://schemas.microsoft.com/office/drawing/2014/main" val="4084085621"/>
                    </a:ext>
                  </a:extLst>
                </a:gridCol>
                <a:gridCol w="2033847">
                  <a:extLst>
                    <a:ext uri="{9D8B030D-6E8A-4147-A177-3AD203B41FA5}">
                      <a16:colId xmlns:a16="http://schemas.microsoft.com/office/drawing/2014/main" val="2122258441"/>
                    </a:ext>
                  </a:extLst>
                </a:gridCol>
                <a:gridCol w="782545">
                  <a:extLst>
                    <a:ext uri="{9D8B030D-6E8A-4147-A177-3AD203B41FA5}">
                      <a16:colId xmlns:a16="http://schemas.microsoft.com/office/drawing/2014/main" val="1626379141"/>
                    </a:ext>
                  </a:extLst>
                </a:gridCol>
                <a:gridCol w="782545">
                  <a:extLst>
                    <a:ext uri="{9D8B030D-6E8A-4147-A177-3AD203B41FA5}">
                      <a16:colId xmlns:a16="http://schemas.microsoft.com/office/drawing/2014/main" val="1588048340"/>
                    </a:ext>
                  </a:extLst>
                </a:gridCol>
                <a:gridCol w="782545">
                  <a:extLst>
                    <a:ext uri="{9D8B030D-6E8A-4147-A177-3AD203B41FA5}">
                      <a16:colId xmlns:a16="http://schemas.microsoft.com/office/drawing/2014/main" val="1747877417"/>
                    </a:ext>
                  </a:extLst>
                </a:gridCol>
                <a:gridCol w="782545">
                  <a:extLst>
                    <a:ext uri="{9D8B030D-6E8A-4147-A177-3AD203B41FA5}">
                      <a16:colId xmlns:a16="http://schemas.microsoft.com/office/drawing/2014/main" val="3083294033"/>
                    </a:ext>
                  </a:extLst>
                </a:gridCol>
                <a:gridCol w="782545">
                  <a:extLst>
                    <a:ext uri="{9D8B030D-6E8A-4147-A177-3AD203B41FA5}">
                      <a16:colId xmlns:a16="http://schemas.microsoft.com/office/drawing/2014/main" val="3831287020"/>
                    </a:ext>
                  </a:extLst>
                </a:gridCol>
                <a:gridCol w="782545">
                  <a:extLst>
                    <a:ext uri="{9D8B030D-6E8A-4147-A177-3AD203B41FA5}">
                      <a16:colId xmlns:a16="http://schemas.microsoft.com/office/drawing/2014/main" val="961374668"/>
                    </a:ext>
                  </a:extLst>
                </a:gridCol>
                <a:gridCol w="782545">
                  <a:extLst>
                    <a:ext uri="{9D8B030D-6E8A-4147-A177-3AD203B41FA5}">
                      <a16:colId xmlns:a16="http://schemas.microsoft.com/office/drawing/2014/main" val="1248573999"/>
                    </a:ext>
                  </a:extLst>
                </a:gridCol>
                <a:gridCol w="782545">
                  <a:extLst>
                    <a:ext uri="{9D8B030D-6E8A-4147-A177-3AD203B41FA5}">
                      <a16:colId xmlns:a16="http://schemas.microsoft.com/office/drawing/2014/main" val="2134210367"/>
                    </a:ext>
                  </a:extLst>
                </a:gridCol>
                <a:gridCol w="782545">
                  <a:extLst>
                    <a:ext uri="{9D8B030D-6E8A-4147-A177-3AD203B41FA5}">
                      <a16:colId xmlns:a16="http://schemas.microsoft.com/office/drawing/2014/main" val="2064609828"/>
                    </a:ext>
                  </a:extLst>
                </a:gridCol>
                <a:gridCol w="782545">
                  <a:extLst>
                    <a:ext uri="{9D8B030D-6E8A-4147-A177-3AD203B41FA5}">
                      <a16:colId xmlns:a16="http://schemas.microsoft.com/office/drawing/2014/main" val="309748838"/>
                    </a:ext>
                  </a:extLst>
                </a:gridCol>
              </a:tblGrid>
              <a:tr h="670932">
                <a:tc rowSpan="2" gridSpan="2">
                  <a:txBody>
                    <a:bodyPr/>
                    <a:lstStyle/>
                    <a:p>
                      <a:pPr marL="0" marR="0"/>
                      <a:r>
                        <a:rPr lang="en-US" sz="1600" dirty="0">
                          <a:effectLst/>
                        </a:rPr>
                        <a:t>Model</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61601" marR="61601" marT="0" marB="0" anchor="ctr"/>
                </a:tc>
                <a:tc rowSpan="2" hMerge="1">
                  <a:txBody>
                    <a:bodyPr/>
                    <a:lstStyle/>
                    <a:p>
                      <a:endParaRPr lang="en-US"/>
                    </a:p>
                  </a:txBody>
                  <a:tcPr/>
                </a:tc>
                <a:tc gridSpan="5">
                  <a:txBody>
                    <a:bodyPr/>
                    <a:lstStyle/>
                    <a:p>
                      <a:pPr marL="0" marR="0">
                        <a:spcBef>
                          <a:spcPts val="0"/>
                        </a:spcBef>
                        <a:spcAft>
                          <a:spcPts val="0"/>
                        </a:spcAft>
                      </a:pPr>
                      <a:r>
                        <a:rPr lang="en-US" sz="1600" dirty="0">
                          <a:effectLst/>
                        </a:rPr>
                        <a:t>IMDB Movie Reviews            </a:t>
                      </a:r>
                    </a:p>
                    <a:p>
                      <a:pPr marL="0" marR="0">
                        <a:spcBef>
                          <a:spcPts val="0"/>
                        </a:spcBef>
                        <a:spcAft>
                          <a:spcPts val="0"/>
                        </a:spcAft>
                      </a:pPr>
                      <a:r>
                        <a:rPr lang="en-US" sz="1600" dirty="0">
                          <a:effectLst/>
                        </a:rPr>
                        <a:t>Confusion Matrix with Accuracy</a:t>
                      </a: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spcBef>
                          <a:spcPts val="0"/>
                        </a:spcBef>
                        <a:spcAft>
                          <a:spcPts val="0"/>
                        </a:spcAft>
                      </a:pPr>
                      <a:r>
                        <a:rPr lang="en-US" sz="1600">
                          <a:effectLst/>
                        </a:rPr>
                        <a:t>Amazon Laptop Reviews </a:t>
                      </a:r>
                    </a:p>
                    <a:p>
                      <a:pPr marL="0" marR="0">
                        <a:spcBef>
                          <a:spcPts val="0"/>
                        </a:spcBef>
                        <a:spcAft>
                          <a:spcPts val="0"/>
                        </a:spcAft>
                      </a:pPr>
                      <a:r>
                        <a:rPr lang="en-US" sz="1600">
                          <a:effectLst/>
                        </a:rPr>
                        <a:t>Confusion Matrix with Accuracy</a:t>
                      </a:r>
                      <a:endParaRPr lang="en-US" sz="160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6144305"/>
                  </a:ext>
                </a:extLst>
              </a:tr>
              <a:tr h="670932">
                <a:tc gridSpan="2" vMerge="1">
                  <a:txBody>
                    <a:bodyPr/>
                    <a:lstStyle/>
                    <a:p>
                      <a:endParaRPr lang="en-US"/>
                    </a:p>
                  </a:txBody>
                  <a:tcPr/>
                </a:tc>
                <a:tc hMerge="1" v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extLst>
                  <a:ext uri="{0D108BD9-81ED-4DB2-BD59-A6C34878D82A}">
                    <a16:rowId xmlns:a16="http://schemas.microsoft.com/office/drawing/2014/main" val="1029266931"/>
                  </a:ext>
                </a:extLst>
              </a:tr>
              <a:tr h="320512">
                <a:tc rowSpan="3">
                  <a:txBody>
                    <a:bodyPr/>
                    <a:lstStyle/>
                    <a:p>
                      <a:pPr marL="0" marR="0">
                        <a:spcBef>
                          <a:spcPts val="0"/>
                        </a:spcBef>
                        <a:spcAft>
                          <a:spcPts val="0"/>
                        </a:spcAft>
                      </a:pPr>
                      <a:r>
                        <a:rPr lang="en-US" sz="1600" b="1" kern="1200" dirty="0">
                          <a:solidFill>
                            <a:schemeClr val="lt1"/>
                          </a:solidFill>
                          <a:effectLst/>
                          <a:latin typeface="+mn-lt"/>
                          <a:ea typeface="+mn-ea"/>
                          <a:cs typeface="+mn-cs"/>
                        </a:rPr>
                        <a:t>DBOW </a:t>
                      </a: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LogisticRegression</a:t>
                      </a:r>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2205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324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2184</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530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303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123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3119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238522465"/>
                  </a:ext>
                </a:extLst>
              </a:tr>
              <a:tr h="320512">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SVC</a:t>
                      </a: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2204</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325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292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2179</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533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300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120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3122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4102323639"/>
                  </a:ext>
                </a:extLst>
              </a:tr>
              <a:tr h="320512">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a:spcBef>
                          <a:spcPts val="0"/>
                        </a:spcBef>
                        <a:spcAft>
                          <a:spcPts val="0"/>
                        </a:spcAft>
                      </a:pPr>
                      <a:r>
                        <a:rPr lang="en-US" sz="1600" b="1" kern="1200" dirty="0" err="1">
                          <a:solidFill>
                            <a:schemeClr val="lt1"/>
                          </a:solidFill>
                          <a:effectLst/>
                          <a:latin typeface="+mn-lt"/>
                          <a:ea typeface="+mn-ea"/>
                          <a:cs typeface="+mn-cs"/>
                        </a:rPr>
                        <a:t>XGBClassifier</a:t>
                      </a:r>
                      <a:endParaRPr lang="en-US" sz="1600" b="1" kern="1200" dirty="0">
                        <a:solidFill>
                          <a:schemeClr val="lt1"/>
                        </a:solidFill>
                        <a:effectLst/>
                        <a:latin typeface="+mn-lt"/>
                        <a:ea typeface="+mn-ea"/>
                        <a:cs typeface="+mn-cs"/>
                      </a:endParaRP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2152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377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345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2126</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467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366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103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3139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extLst>
                  <a:ext uri="{0D108BD9-81ED-4DB2-BD59-A6C34878D82A}">
                    <a16:rowId xmlns:a16="http://schemas.microsoft.com/office/drawing/2014/main" val="1710972697"/>
                  </a:ext>
                </a:extLst>
              </a:tr>
              <a:tr h="320512">
                <a:tc rowSpan="3">
                  <a:txBody>
                    <a:bodyPr/>
                    <a:lstStyle/>
                    <a:p>
                      <a:pPr marL="0" marR="0">
                        <a:spcBef>
                          <a:spcPts val="0"/>
                        </a:spcBef>
                        <a:spcAft>
                          <a:spcPts val="0"/>
                        </a:spcAft>
                      </a:pPr>
                      <a:r>
                        <a:rPr lang="en-US" sz="1600" b="1" kern="1200" dirty="0">
                          <a:solidFill>
                            <a:schemeClr val="lt1"/>
                          </a:solidFill>
                          <a:effectLst/>
                          <a:latin typeface="+mn-lt"/>
                          <a:ea typeface="+mn-ea"/>
                          <a:cs typeface="+mn-cs"/>
                        </a:rPr>
                        <a:t>DMC</a:t>
                      </a: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LogisticRegression</a:t>
                      </a:r>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1586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943</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1064</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1407</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0.60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831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3242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0.80</a:t>
                      </a:r>
                    </a:p>
                  </a:txBody>
                  <a:tcPr marL="68580" marR="68580" marT="0" marB="0" anchor="ctr"/>
                </a:tc>
                <a:extLst>
                  <a:ext uri="{0D108BD9-81ED-4DB2-BD59-A6C34878D82A}">
                    <a16:rowId xmlns:a16="http://schemas.microsoft.com/office/drawing/2014/main" val="2196561134"/>
                  </a:ext>
                </a:extLst>
              </a:tr>
              <a:tr h="335465">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SVC</a:t>
                      </a:r>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1654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875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1157</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1314</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0.59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833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3242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0.80</a:t>
                      </a:r>
                    </a:p>
                  </a:txBody>
                  <a:tcPr marL="68580" marR="68580" marT="0" marB="0" anchor="ctr"/>
                </a:tc>
                <a:extLst>
                  <a:ext uri="{0D108BD9-81ED-4DB2-BD59-A6C34878D82A}">
                    <a16:rowId xmlns:a16="http://schemas.microsoft.com/office/drawing/2014/main" val="446182373"/>
                  </a:ext>
                </a:extLst>
              </a:tr>
              <a:tr h="335465">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r>
                        <a:rPr lang="en-US" sz="1800" b="1" kern="1200" dirty="0" err="1">
                          <a:solidFill>
                            <a:schemeClr val="lt1"/>
                          </a:solidFill>
                          <a:effectLst/>
                          <a:latin typeface="+mn-lt"/>
                          <a:ea typeface="+mn-ea"/>
                          <a:cs typeface="+mn-cs"/>
                        </a:rPr>
                        <a:t>XGBClassifier</a:t>
                      </a:r>
                      <a:endParaRPr lang="en-US" dirty="0"/>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1452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1077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944</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1527</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0.60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805</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18</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3224</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0.80</a:t>
                      </a:r>
                    </a:p>
                  </a:txBody>
                  <a:tcPr marL="68580" marR="68580" marT="0" marB="0" anchor="ctr"/>
                </a:tc>
                <a:extLst>
                  <a:ext uri="{0D108BD9-81ED-4DB2-BD59-A6C34878D82A}">
                    <a16:rowId xmlns:a16="http://schemas.microsoft.com/office/drawing/2014/main" val="2070772355"/>
                  </a:ext>
                </a:extLst>
              </a:tr>
              <a:tr h="335465">
                <a:tc rowSpan="3">
                  <a:txBody>
                    <a:bodyPr/>
                    <a:lstStyle/>
                    <a:p>
                      <a:pPr marL="0" marR="0">
                        <a:spcBef>
                          <a:spcPts val="0"/>
                        </a:spcBef>
                        <a:spcAft>
                          <a:spcPts val="0"/>
                        </a:spcAft>
                      </a:pPr>
                      <a:r>
                        <a:rPr lang="en-US" sz="1600" b="1" kern="1200" dirty="0">
                          <a:solidFill>
                            <a:schemeClr val="lt1"/>
                          </a:solidFill>
                          <a:effectLst/>
                          <a:latin typeface="+mn-lt"/>
                          <a:ea typeface="+mn-ea"/>
                          <a:cs typeface="+mn-cs"/>
                        </a:rPr>
                        <a:t>DMM</a:t>
                      </a:r>
                    </a:p>
                  </a:txBody>
                  <a:tcPr marL="68580" marR="68580" marT="0" marB="0" anchor="ctr"/>
                </a:tc>
                <a:tc>
                  <a:txBody>
                    <a:bodyPr/>
                    <a:lstStyle/>
                    <a:p>
                      <a:r>
                        <a:rPr lang="en-US" sz="1600" b="1" kern="1200" dirty="0">
                          <a:solidFill>
                            <a:schemeClr val="lt1"/>
                          </a:solidFill>
                          <a:effectLst/>
                          <a:latin typeface="+mn-lt"/>
                          <a:ea typeface="+mn-ea"/>
                          <a:cs typeface="+mn-cs"/>
                        </a:rPr>
                        <a:t>LogisticRegression</a:t>
                      </a:r>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2064</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465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448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2023</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246</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587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103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3139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0.83</a:t>
                      </a:r>
                    </a:p>
                  </a:txBody>
                  <a:tcPr marL="68580" marR="68580" marT="0" marB="0" anchor="ctr"/>
                </a:tc>
                <a:extLst>
                  <a:ext uri="{0D108BD9-81ED-4DB2-BD59-A6C34878D82A}">
                    <a16:rowId xmlns:a16="http://schemas.microsoft.com/office/drawing/2014/main" val="351695075"/>
                  </a:ext>
                </a:extLst>
              </a:tr>
              <a:tr h="335465">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r>
                        <a:rPr lang="en-US" sz="1800" b="1" kern="1200" dirty="0">
                          <a:solidFill>
                            <a:schemeClr val="lt1"/>
                          </a:solidFill>
                          <a:effectLst/>
                          <a:latin typeface="+mn-lt"/>
                          <a:ea typeface="+mn-ea"/>
                          <a:cs typeface="+mn-cs"/>
                        </a:rPr>
                        <a:t>SVC</a:t>
                      </a:r>
                      <a:endParaRPr lang="en-US" dirty="0"/>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2062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467</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438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2033</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201</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632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69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3173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0.83</a:t>
                      </a:r>
                    </a:p>
                  </a:txBody>
                  <a:tcPr marL="68580" marR="68580" marT="0" marB="0" anchor="ctr"/>
                </a:tc>
                <a:extLst>
                  <a:ext uri="{0D108BD9-81ED-4DB2-BD59-A6C34878D82A}">
                    <a16:rowId xmlns:a16="http://schemas.microsoft.com/office/drawing/2014/main" val="4093184003"/>
                  </a:ext>
                </a:extLst>
              </a:tr>
              <a:tr h="335465">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r>
                        <a:rPr lang="en-US" sz="1800" b="1" kern="1200" dirty="0" err="1">
                          <a:solidFill>
                            <a:schemeClr val="lt1"/>
                          </a:solidFill>
                          <a:effectLst/>
                          <a:latin typeface="+mn-lt"/>
                          <a:ea typeface="+mn-ea"/>
                          <a:cs typeface="+mn-cs"/>
                        </a:rPr>
                        <a:t>XGBClassifier</a:t>
                      </a:r>
                      <a:endParaRPr lang="en-US" dirty="0"/>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1981</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548</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492</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1979</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0.79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193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640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60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3182</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0.83</a:t>
                      </a:r>
                    </a:p>
                  </a:txBody>
                  <a:tcPr marL="68580" marR="68580" marT="0" marB="0" anchor="ctr"/>
                </a:tc>
                <a:extLst>
                  <a:ext uri="{0D108BD9-81ED-4DB2-BD59-A6C34878D82A}">
                    <a16:rowId xmlns:a16="http://schemas.microsoft.com/office/drawing/2014/main" val="1828639745"/>
                  </a:ext>
                </a:extLst>
              </a:tr>
            </a:tbl>
          </a:graphicData>
        </a:graphic>
      </p:graphicFrame>
    </p:spTree>
    <p:extLst>
      <p:ext uri="{BB962C8B-B14F-4D97-AF65-F5344CB8AC3E}">
        <p14:creationId xmlns:p14="http://schemas.microsoft.com/office/powerpoint/2010/main" val="1445773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991D-3EB1-DB42-897A-E290F89E4362}"/>
              </a:ext>
            </a:extLst>
          </p:cNvPr>
          <p:cNvSpPr>
            <a:spLocks noGrp="1"/>
          </p:cNvSpPr>
          <p:nvPr>
            <p:ph type="title"/>
          </p:nvPr>
        </p:nvSpPr>
        <p:spPr/>
        <p:txBody>
          <a:bodyPr/>
          <a:lstStyle/>
          <a:p>
            <a:r>
              <a:rPr lang="en-US" dirty="0"/>
              <a:t>Confusion Matrix: doc2Vec Model Combos</a:t>
            </a:r>
          </a:p>
        </p:txBody>
      </p:sp>
      <p:graphicFrame>
        <p:nvGraphicFramePr>
          <p:cNvPr id="8" name="Content Placeholder 7">
            <a:extLst>
              <a:ext uri="{FF2B5EF4-FFF2-40B4-BE49-F238E27FC236}">
                <a16:creationId xmlns:a16="http://schemas.microsoft.com/office/drawing/2014/main" id="{DC9ED2DE-9AD2-2441-88FA-B15BA5BE07DE}"/>
              </a:ext>
            </a:extLst>
          </p:cNvPr>
          <p:cNvGraphicFramePr>
            <a:graphicFrameLocks noGrp="1"/>
          </p:cNvGraphicFramePr>
          <p:nvPr>
            <p:ph idx="1"/>
            <p:extLst>
              <p:ext uri="{D42A27DB-BD31-4B8C-83A1-F6EECF244321}">
                <p14:modId xmlns:p14="http://schemas.microsoft.com/office/powerpoint/2010/main" val="2750034092"/>
              </p:ext>
            </p:extLst>
          </p:nvPr>
        </p:nvGraphicFramePr>
        <p:xfrm>
          <a:off x="385116" y="1853753"/>
          <a:ext cx="11421768" cy="4199730"/>
        </p:xfrm>
        <a:graphic>
          <a:graphicData uri="http://schemas.openxmlformats.org/drawingml/2006/table">
            <a:tbl>
              <a:tblPr firstRow="1" firstCol="1" bandRow="1">
                <a:tableStyleId>{5C22544A-7EE6-4342-B048-85BDC9FD1C3A}</a:tableStyleId>
              </a:tblPr>
              <a:tblGrid>
                <a:gridCol w="1810694">
                  <a:extLst>
                    <a:ext uri="{9D8B030D-6E8A-4147-A177-3AD203B41FA5}">
                      <a16:colId xmlns:a16="http://schemas.microsoft.com/office/drawing/2014/main" val="4084085621"/>
                    </a:ext>
                  </a:extLst>
                </a:gridCol>
                <a:gridCol w="1810694">
                  <a:extLst>
                    <a:ext uri="{9D8B030D-6E8A-4147-A177-3AD203B41FA5}">
                      <a16:colId xmlns:a16="http://schemas.microsoft.com/office/drawing/2014/main" val="1147682502"/>
                    </a:ext>
                  </a:extLst>
                </a:gridCol>
                <a:gridCol w="780038">
                  <a:extLst>
                    <a:ext uri="{9D8B030D-6E8A-4147-A177-3AD203B41FA5}">
                      <a16:colId xmlns:a16="http://schemas.microsoft.com/office/drawing/2014/main" val="1626379141"/>
                    </a:ext>
                  </a:extLst>
                </a:gridCol>
                <a:gridCol w="780038">
                  <a:extLst>
                    <a:ext uri="{9D8B030D-6E8A-4147-A177-3AD203B41FA5}">
                      <a16:colId xmlns:a16="http://schemas.microsoft.com/office/drawing/2014/main" val="1588048340"/>
                    </a:ext>
                  </a:extLst>
                </a:gridCol>
                <a:gridCol w="780038">
                  <a:extLst>
                    <a:ext uri="{9D8B030D-6E8A-4147-A177-3AD203B41FA5}">
                      <a16:colId xmlns:a16="http://schemas.microsoft.com/office/drawing/2014/main" val="1747877417"/>
                    </a:ext>
                  </a:extLst>
                </a:gridCol>
                <a:gridCol w="780038">
                  <a:extLst>
                    <a:ext uri="{9D8B030D-6E8A-4147-A177-3AD203B41FA5}">
                      <a16:colId xmlns:a16="http://schemas.microsoft.com/office/drawing/2014/main" val="3083294033"/>
                    </a:ext>
                  </a:extLst>
                </a:gridCol>
                <a:gridCol w="780038">
                  <a:extLst>
                    <a:ext uri="{9D8B030D-6E8A-4147-A177-3AD203B41FA5}">
                      <a16:colId xmlns:a16="http://schemas.microsoft.com/office/drawing/2014/main" val="3831287020"/>
                    </a:ext>
                  </a:extLst>
                </a:gridCol>
                <a:gridCol w="780038">
                  <a:extLst>
                    <a:ext uri="{9D8B030D-6E8A-4147-A177-3AD203B41FA5}">
                      <a16:colId xmlns:a16="http://schemas.microsoft.com/office/drawing/2014/main" val="961374668"/>
                    </a:ext>
                  </a:extLst>
                </a:gridCol>
                <a:gridCol w="780038">
                  <a:extLst>
                    <a:ext uri="{9D8B030D-6E8A-4147-A177-3AD203B41FA5}">
                      <a16:colId xmlns:a16="http://schemas.microsoft.com/office/drawing/2014/main" val="1248573999"/>
                    </a:ext>
                  </a:extLst>
                </a:gridCol>
                <a:gridCol w="780038">
                  <a:extLst>
                    <a:ext uri="{9D8B030D-6E8A-4147-A177-3AD203B41FA5}">
                      <a16:colId xmlns:a16="http://schemas.microsoft.com/office/drawing/2014/main" val="2134210367"/>
                    </a:ext>
                  </a:extLst>
                </a:gridCol>
                <a:gridCol w="780038">
                  <a:extLst>
                    <a:ext uri="{9D8B030D-6E8A-4147-A177-3AD203B41FA5}">
                      <a16:colId xmlns:a16="http://schemas.microsoft.com/office/drawing/2014/main" val="2064609828"/>
                    </a:ext>
                  </a:extLst>
                </a:gridCol>
                <a:gridCol w="780038">
                  <a:extLst>
                    <a:ext uri="{9D8B030D-6E8A-4147-A177-3AD203B41FA5}">
                      <a16:colId xmlns:a16="http://schemas.microsoft.com/office/drawing/2014/main" val="309748838"/>
                    </a:ext>
                  </a:extLst>
                </a:gridCol>
              </a:tblGrid>
              <a:tr h="599961">
                <a:tc rowSpan="2" gridSpan="2">
                  <a:txBody>
                    <a:bodyPr/>
                    <a:lstStyle/>
                    <a:p>
                      <a:pPr marL="0" marR="0"/>
                      <a:r>
                        <a:rPr lang="en-US" sz="1600" dirty="0">
                          <a:effectLst/>
                        </a:rPr>
                        <a:t>Model</a:t>
                      </a:r>
                      <a:endParaRPr lang="en-US"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61601" marR="61601" marT="0" marB="0" anchor="ctr"/>
                </a:tc>
                <a:tc rowSpan="2" hMerge="1">
                  <a:txBody>
                    <a:bodyPr/>
                    <a:lstStyle/>
                    <a:p>
                      <a:endParaRPr lang="en-US"/>
                    </a:p>
                  </a:txBody>
                  <a:tcPr/>
                </a:tc>
                <a:tc gridSpan="5">
                  <a:txBody>
                    <a:bodyPr/>
                    <a:lstStyle/>
                    <a:p>
                      <a:pPr marL="0" marR="0">
                        <a:spcBef>
                          <a:spcPts val="0"/>
                        </a:spcBef>
                        <a:spcAft>
                          <a:spcPts val="0"/>
                        </a:spcAft>
                      </a:pPr>
                      <a:r>
                        <a:rPr lang="en-US" sz="1600" dirty="0">
                          <a:effectLst/>
                        </a:rPr>
                        <a:t>IMDB Movie Reviews            </a:t>
                      </a:r>
                    </a:p>
                    <a:p>
                      <a:pPr marL="0" marR="0">
                        <a:spcBef>
                          <a:spcPts val="0"/>
                        </a:spcBef>
                        <a:spcAft>
                          <a:spcPts val="0"/>
                        </a:spcAft>
                      </a:pPr>
                      <a:r>
                        <a:rPr lang="en-US" sz="1600" dirty="0">
                          <a:effectLst/>
                        </a:rPr>
                        <a:t>Confusion Matrix with Accuracy</a:t>
                      </a:r>
                      <a:endParaRPr lang="en-US" sz="16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spcBef>
                          <a:spcPts val="0"/>
                        </a:spcBef>
                        <a:spcAft>
                          <a:spcPts val="0"/>
                        </a:spcAft>
                      </a:pPr>
                      <a:r>
                        <a:rPr lang="en-US" sz="1600">
                          <a:effectLst/>
                        </a:rPr>
                        <a:t>Amazon Laptop Reviews </a:t>
                      </a:r>
                    </a:p>
                    <a:p>
                      <a:pPr marL="0" marR="0">
                        <a:spcBef>
                          <a:spcPts val="0"/>
                        </a:spcBef>
                        <a:spcAft>
                          <a:spcPts val="0"/>
                        </a:spcAft>
                      </a:pPr>
                      <a:r>
                        <a:rPr lang="en-US" sz="1600">
                          <a:effectLst/>
                        </a:rPr>
                        <a:t>Confusion Matrix with Accuracy</a:t>
                      </a:r>
                      <a:endParaRPr lang="en-US" sz="1600">
                        <a:effectLst/>
                        <a:latin typeface="Times New Roman" panose="02020603050405020304" pitchFamily="18" charset="0"/>
                        <a:ea typeface="Times New Roman" panose="02020603050405020304" pitchFamily="18" charset="0"/>
                        <a:cs typeface="Calibri" panose="020F0502020204030204" pitchFamily="34" charset="0"/>
                      </a:endParaRPr>
                    </a:p>
                  </a:txBody>
                  <a:tcPr marL="61601" marR="6160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6144305"/>
                  </a:ext>
                </a:extLst>
              </a:tr>
              <a:tr h="599961">
                <a:tc gridSpan="2" vMerge="1">
                  <a:txBody>
                    <a:bodyPr/>
                    <a:lstStyle/>
                    <a:p>
                      <a:endParaRPr lang="en-US"/>
                    </a:p>
                  </a:txBody>
                  <a:tcPr/>
                </a:tc>
                <a:tc hMerge="1" vMerge="1">
                  <a:txBody>
                    <a:bodyPr/>
                    <a:lstStyle/>
                    <a:p>
                      <a:endParaRPr lang="en-US"/>
                    </a:p>
                  </a:txBody>
                  <a:tcP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TN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a:solidFill>
                            <a:schemeClr val="dk1"/>
                          </a:solidFill>
                          <a:effectLst/>
                          <a:latin typeface="+mn-lt"/>
                          <a:ea typeface="+mn-ea"/>
                          <a:cs typeface="+mn-cs"/>
                        </a:rPr>
                        <a:t>FN</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chemeClr val="dk1"/>
                          </a:solidFill>
                          <a:effectLst/>
                          <a:latin typeface="+mn-lt"/>
                          <a:ea typeface="+mn-ea"/>
                          <a:cs typeface="+mn-cs"/>
                        </a:rPr>
                        <a:t>TP</a:t>
                      </a:r>
                    </a:p>
                  </a:txBody>
                  <a:tcPr marL="61601" marR="61601"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Accuracy</a:t>
                      </a:r>
                    </a:p>
                  </a:txBody>
                  <a:tcPr marL="61601" marR="61601" marT="0" marB="0" anchor="ctr"/>
                </a:tc>
                <a:extLst>
                  <a:ext uri="{0D108BD9-81ED-4DB2-BD59-A6C34878D82A}">
                    <a16:rowId xmlns:a16="http://schemas.microsoft.com/office/drawing/2014/main" val="1029266931"/>
                  </a:ext>
                </a:extLst>
              </a:tr>
              <a:tr h="299981">
                <a:tc rowSpan="3">
                  <a:txBody>
                    <a:bodyPr/>
                    <a:lstStyle/>
                    <a:p>
                      <a:pPr marL="0" marR="0">
                        <a:spcBef>
                          <a:spcPts val="0"/>
                        </a:spcBef>
                        <a:spcAft>
                          <a:spcPts val="0"/>
                        </a:spcAft>
                      </a:pPr>
                      <a:r>
                        <a:rPr lang="en-US" sz="1600" b="1" kern="1200" dirty="0">
                          <a:solidFill>
                            <a:schemeClr val="lt1"/>
                          </a:solidFill>
                          <a:effectLst/>
                          <a:latin typeface="+mn-lt"/>
                          <a:ea typeface="+mn-ea"/>
                          <a:cs typeface="+mn-cs"/>
                        </a:rPr>
                        <a:t>DBOW + DMC</a:t>
                      </a: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LR</a:t>
                      </a:r>
                    </a:p>
                  </a:txBody>
                  <a:tcPr marL="68580" marR="68580" marT="0" marB="0" anchor="ctr">
                    <a:solidFill>
                      <a:schemeClr val="accent1"/>
                    </a:solidFill>
                  </a:tcP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2204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325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286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2185</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524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309</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123</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3119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0.89</a:t>
                      </a:r>
                    </a:p>
                  </a:txBody>
                  <a:tcPr marL="68580" marR="68580" marT="0" marB="0" anchor="ctr"/>
                </a:tc>
                <a:extLst>
                  <a:ext uri="{0D108BD9-81ED-4DB2-BD59-A6C34878D82A}">
                    <a16:rowId xmlns:a16="http://schemas.microsoft.com/office/drawing/2014/main" val="238522465"/>
                  </a:ext>
                </a:extLst>
              </a:tr>
              <a:tr h="299981">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SVC</a:t>
                      </a: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2210</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319</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286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2185</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529</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304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113</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3129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4102323639"/>
                  </a:ext>
                </a:extLst>
              </a:tr>
              <a:tr h="299981">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a:spcBef>
                          <a:spcPts val="0"/>
                        </a:spcBef>
                        <a:spcAft>
                          <a:spcPts val="0"/>
                        </a:spcAft>
                      </a:pPr>
                      <a:r>
                        <a:rPr lang="en-US" sz="1600" b="1" kern="1200" dirty="0" err="1">
                          <a:solidFill>
                            <a:schemeClr val="lt1"/>
                          </a:solidFill>
                          <a:effectLst/>
                          <a:latin typeface="+mn-lt"/>
                          <a:ea typeface="+mn-ea"/>
                          <a:cs typeface="+mn-cs"/>
                        </a:rPr>
                        <a:t>XGBClassifier</a:t>
                      </a:r>
                      <a:endParaRPr lang="en-US" sz="1600" b="1" kern="1200" dirty="0">
                        <a:solidFill>
                          <a:schemeClr val="lt1"/>
                        </a:solidFill>
                        <a:effectLst/>
                        <a:latin typeface="+mn-lt"/>
                        <a:ea typeface="+mn-ea"/>
                        <a:cs typeface="+mn-cs"/>
                      </a:endParaRP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2164</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365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348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2123</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0.86</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472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361</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108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3134</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extLst>
                  <a:ext uri="{0D108BD9-81ED-4DB2-BD59-A6C34878D82A}">
                    <a16:rowId xmlns:a16="http://schemas.microsoft.com/office/drawing/2014/main" val="1710972697"/>
                  </a:ext>
                </a:extLst>
              </a:tr>
              <a:tr h="299981">
                <a:tc rowSpan="3">
                  <a:txBody>
                    <a:bodyPr/>
                    <a:lstStyle/>
                    <a:p>
                      <a:pPr marL="0" marR="0">
                        <a:spcBef>
                          <a:spcPts val="0"/>
                        </a:spcBef>
                        <a:spcAft>
                          <a:spcPts val="0"/>
                        </a:spcAft>
                      </a:pPr>
                      <a:r>
                        <a:rPr lang="en-US" sz="1600" b="1" kern="1200" dirty="0">
                          <a:solidFill>
                            <a:schemeClr val="lt1"/>
                          </a:solidFill>
                          <a:effectLst/>
                          <a:latin typeface="+mn-lt"/>
                          <a:ea typeface="+mn-ea"/>
                          <a:cs typeface="+mn-cs"/>
                        </a:rPr>
                        <a:t>DBOW + DMM</a:t>
                      </a: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LR</a:t>
                      </a: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2206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323</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275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2196</a:t>
                      </a:r>
                    </a:p>
                  </a:txBody>
                  <a:tcPr marL="68580" marR="68580" marT="0" marB="0" anchor="ctr"/>
                </a:tc>
                <a:tc>
                  <a:txBody>
                    <a:bodyPr/>
                    <a:lstStyle/>
                    <a:p>
                      <a:pPr marL="0" marR="0" algn="r">
                        <a:spcBef>
                          <a:spcPts val="0"/>
                        </a:spcBef>
                        <a:spcAft>
                          <a:spcPts val="0"/>
                        </a:spcAft>
                      </a:pPr>
                      <a:r>
                        <a:rPr lang="en-US" sz="1600" b="0" kern="1200">
                          <a:solidFill>
                            <a:srgbClr val="00B050"/>
                          </a:solidFill>
                          <a:effectLst/>
                          <a:latin typeface="+mn-lt"/>
                          <a:ea typeface="+mn-ea"/>
                          <a:cs typeface="+mn-cs"/>
                        </a:rPr>
                        <a:t>0.88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538</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295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115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3127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2196561134"/>
                  </a:ext>
                </a:extLst>
              </a:tr>
              <a:tr h="299981">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a:spcBef>
                          <a:spcPts val="0"/>
                        </a:spcBef>
                        <a:spcAft>
                          <a:spcPts val="0"/>
                        </a:spcAft>
                      </a:pPr>
                      <a:r>
                        <a:rPr lang="en-US" sz="1600" b="1" kern="1200" dirty="0">
                          <a:solidFill>
                            <a:schemeClr val="lt1"/>
                          </a:solidFill>
                          <a:effectLst/>
                          <a:latin typeface="+mn-lt"/>
                          <a:ea typeface="+mn-ea"/>
                          <a:cs typeface="+mn-cs"/>
                        </a:rPr>
                        <a:t>SVC</a:t>
                      </a: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2209</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320</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2184</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538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295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112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3130</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446182373"/>
                  </a:ext>
                </a:extLst>
              </a:tr>
              <a:tr h="299981">
                <a:tc vMerge="1">
                  <a:txBody>
                    <a:bodyPr/>
                    <a:lstStyle/>
                    <a:p>
                      <a:pPr marL="0" marR="0">
                        <a:spcBef>
                          <a:spcPts val="0"/>
                        </a:spcBef>
                        <a:spcAft>
                          <a:spcPts val="0"/>
                        </a:spcAft>
                      </a:pPr>
                      <a:endParaRPr lang="en-US" sz="1600" b="1" kern="1200" dirty="0">
                        <a:solidFill>
                          <a:schemeClr val="lt1"/>
                        </a:solidFill>
                        <a:effectLst/>
                        <a:latin typeface="+mn-lt"/>
                        <a:ea typeface="+mn-ea"/>
                        <a:cs typeface="+mn-cs"/>
                      </a:endParaRPr>
                    </a:p>
                  </a:txBody>
                  <a:tcPr marL="68580" marR="68580" marT="0" marB="0" anchor="ctr"/>
                </a:tc>
                <a:tc>
                  <a:txBody>
                    <a:bodyPr/>
                    <a:lstStyle/>
                    <a:p>
                      <a:pPr marL="0" marR="0">
                        <a:spcBef>
                          <a:spcPts val="0"/>
                        </a:spcBef>
                        <a:spcAft>
                          <a:spcPts val="0"/>
                        </a:spcAft>
                      </a:pPr>
                      <a:r>
                        <a:rPr lang="en-US" sz="1600" b="1" kern="1200" dirty="0" err="1">
                          <a:solidFill>
                            <a:schemeClr val="lt1"/>
                          </a:solidFill>
                          <a:effectLst/>
                          <a:latin typeface="+mn-lt"/>
                          <a:ea typeface="+mn-ea"/>
                          <a:cs typeface="+mn-cs"/>
                        </a:rPr>
                        <a:t>XGBClassifier</a:t>
                      </a:r>
                      <a:endParaRPr lang="en-US" sz="1600" b="1" kern="1200" dirty="0">
                        <a:solidFill>
                          <a:schemeClr val="lt1"/>
                        </a:solidFill>
                        <a:effectLst/>
                        <a:latin typeface="+mn-lt"/>
                        <a:ea typeface="+mn-ea"/>
                        <a:cs typeface="+mn-cs"/>
                      </a:endParaRPr>
                    </a:p>
                  </a:txBody>
                  <a:tcPr marL="68580" marR="68580" marT="0" marB="0" anchor="ctr">
                    <a:solidFill>
                      <a:schemeClr val="accent1"/>
                    </a:solidFill>
                  </a:tcPr>
                </a:tc>
                <a:tc>
                  <a:txBody>
                    <a:bodyPr/>
                    <a:lstStyle/>
                    <a:p>
                      <a:pPr marL="0" marR="0" algn="r">
                        <a:spcBef>
                          <a:spcPts val="0"/>
                        </a:spcBef>
                        <a:spcAft>
                          <a:spcPts val="0"/>
                        </a:spcAft>
                      </a:pPr>
                      <a:r>
                        <a:rPr lang="en-US" sz="1600" b="0" kern="1200">
                          <a:solidFill>
                            <a:schemeClr val="dk1"/>
                          </a:solidFill>
                          <a:effectLst/>
                          <a:latin typeface="+mn-lt"/>
                          <a:ea typeface="+mn-ea"/>
                          <a:cs typeface="+mn-cs"/>
                        </a:rPr>
                        <a:t>2166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363</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342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2129</a:t>
                      </a:r>
                    </a:p>
                  </a:txBody>
                  <a:tcPr marL="68580" marR="68580" marT="0" marB="0" anchor="ctr"/>
                </a:tc>
                <a:tc>
                  <a:txBody>
                    <a:bodyPr/>
                    <a:lstStyle/>
                    <a:p>
                      <a:pPr marL="0" marR="0" algn="r">
                        <a:spcBef>
                          <a:spcPts val="0"/>
                        </a:spcBef>
                        <a:spcAft>
                          <a:spcPts val="0"/>
                        </a:spcAft>
                      </a:pPr>
                      <a:r>
                        <a:rPr lang="en-US" sz="1600" b="0" kern="1200">
                          <a:solidFill>
                            <a:srgbClr val="00B050"/>
                          </a:solidFill>
                          <a:effectLst/>
                          <a:latin typeface="+mn-lt"/>
                          <a:ea typeface="+mn-ea"/>
                          <a:cs typeface="+mn-cs"/>
                        </a:rPr>
                        <a:t>0.86</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465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368</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99</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3143</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0.89</a:t>
                      </a:r>
                    </a:p>
                  </a:txBody>
                  <a:tcPr marL="68580" marR="68580" marT="0" marB="0" anchor="ctr"/>
                </a:tc>
                <a:extLst>
                  <a:ext uri="{0D108BD9-81ED-4DB2-BD59-A6C34878D82A}">
                    <a16:rowId xmlns:a16="http://schemas.microsoft.com/office/drawing/2014/main" val="4093218916"/>
                  </a:ext>
                </a:extLst>
              </a:tr>
              <a:tr h="599961">
                <a:tc gridSpan="2">
                  <a:txBody>
                    <a:bodyPr/>
                    <a:lstStyle/>
                    <a:p>
                      <a:pPr marL="0" marR="0">
                        <a:spcBef>
                          <a:spcPts val="0"/>
                        </a:spcBef>
                        <a:spcAft>
                          <a:spcPts val="0"/>
                        </a:spcAft>
                      </a:pPr>
                      <a:r>
                        <a:rPr lang="en-US" sz="1600" b="1" kern="1200" dirty="0">
                          <a:solidFill>
                            <a:schemeClr val="lt1"/>
                          </a:solidFill>
                          <a:effectLst/>
                          <a:latin typeface="+mn-lt"/>
                          <a:ea typeface="+mn-ea"/>
                          <a:cs typeface="+mn-cs"/>
                        </a:rPr>
                        <a:t>DBOW + DMC And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Neural Network</a:t>
                      </a:r>
                    </a:p>
                  </a:txBody>
                  <a:tcPr marL="68580" marR="68580" marT="0" marB="0" anchor="ctr"/>
                </a:tc>
                <a:tc hMerge="1">
                  <a:txBody>
                    <a:bodyPr/>
                    <a:lstStyle/>
                    <a:p>
                      <a:endParaRPr lang="en-US"/>
                    </a:p>
                  </a:txBody>
                  <a:tcPr/>
                </a:tc>
                <a:tc>
                  <a:txBody>
                    <a:bodyPr/>
                    <a:lstStyle/>
                    <a:p>
                      <a:pPr marL="0" marR="0" algn="r">
                        <a:spcBef>
                          <a:spcPts val="0"/>
                        </a:spcBef>
                        <a:spcAft>
                          <a:spcPts val="0"/>
                        </a:spcAft>
                      </a:pPr>
                      <a:r>
                        <a:rPr lang="en-US" sz="1600" b="0" kern="1200">
                          <a:solidFill>
                            <a:schemeClr val="dk1"/>
                          </a:solidFill>
                          <a:effectLst/>
                          <a:latin typeface="+mn-lt"/>
                          <a:ea typeface="+mn-ea"/>
                          <a:cs typeface="+mn-cs"/>
                        </a:rPr>
                        <a:t>2187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342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285</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2186</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564</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269</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125</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3117</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2371135919"/>
                  </a:ext>
                </a:extLst>
              </a:tr>
              <a:tr h="599961">
                <a:tc gridSpan="2">
                  <a:txBody>
                    <a:bodyPr/>
                    <a:lstStyle/>
                    <a:p>
                      <a:pPr marL="0" marR="0">
                        <a:spcBef>
                          <a:spcPts val="0"/>
                        </a:spcBef>
                        <a:spcAft>
                          <a:spcPts val="0"/>
                        </a:spcAft>
                      </a:pPr>
                      <a:r>
                        <a:rPr lang="en-US" sz="1600" b="1" kern="1200" dirty="0">
                          <a:solidFill>
                            <a:schemeClr val="lt1"/>
                          </a:solidFill>
                          <a:effectLst/>
                          <a:latin typeface="+mn-lt"/>
                          <a:ea typeface="+mn-ea"/>
                          <a:cs typeface="+mn-cs"/>
                        </a:rPr>
                        <a:t>DBOW + DMM And </a:t>
                      </a:r>
                      <a:r>
                        <a:rPr lang="en-US" sz="1600" b="1" kern="1200" dirty="0" err="1">
                          <a:solidFill>
                            <a:schemeClr val="lt1"/>
                          </a:solidFill>
                          <a:effectLst/>
                          <a:latin typeface="+mn-lt"/>
                          <a:ea typeface="+mn-ea"/>
                          <a:cs typeface="+mn-cs"/>
                        </a:rPr>
                        <a:t>Keras</a:t>
                      </a:r>
                      <a:r>
                        <a:rPr lang="en-US" sz="1600" b="1" kern="1200" dirty="0">
                          <a:solidFill>
                            <a:schemeClr val="lt1"/>
                          </a:solidFill>
                          <a:effectLst/>
                          <a:latin typeface="+mn-lt"/>
                          <a:ea typeface="+mn-ea"/>
                          <a:cs typeface="+mn-cs"/>
                        </a:rPr>
                        <a:t> Neural Network</a:t>
                      </a:r>
                    </a:p>
                  </a:txBody>
                  <a:tcPr marL="68580" marR="68580" marT="0" marB="0" anchor="ctr"/>
                </a:tc>
                <a:tc hMerge="1">
                  <a:txBody>
                    <a:bodyPr/>
                    <a:lstStyle/>
                    <a:p>
                      <a:endParaRPr lang="en-US"/>
                    </a:p>
                  </a:txBody>
                  <a:tcPr/>
                </a:tc>
                <a:tc>
                  <a:txBody>
                    <a:bodyPr/>
                    <a:lstStyle/>
                    <a:p>
                      <a:pPr marL="0" marR="0" algn="r">
                        <a:spcBef>
                          <a:spcPts val="0"/>
                        </a:spcBef>
                        <a:spcAft>
                          <a:spcPts val="0"/>
                        </a:spcAft>
                      </a:pPr>
                      <a:r>
                        <a:rPr lang="en-US" sz="1600" b="0" kern="1200">
                          <a:solidFill>
                            <a:schemeClr val="dk1"/>
                          </a:solidFill>
                          <a:effectLst/>
                          <a:latin typeface="+mn-lt"/>
                          <a:ea typeface="+mn-ea"/>
                          <a:cs typeface="+mn-cs"/>
                        </a:rPr>
                        <a:t>2142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387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253</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2218</a:t>
                      </a:r>
                    </a:p>
                  </a:txBody>
                  <a:tcPr marL="68580" marR="68580" marT="0" marB="0" anchor="ctr"/>
                </a:tc>
                <a:tc>
                  <a:txBody>
                    <a:bodyPr/>
                    <a:lstStyle/>
                    <a:p>
                      <a:pPr marL="0" marR="0" algn="r">
                        <a:spcBef>
                          <a:spcPts val="0"/>
                        </a:spcBef>
                        <a:spcAft>
                          <a:spcPts val="0"/>
                        </a:spcAft>
                      </a:pPr>
                      <a:r>
                        <a:rPr lang="en-US" sz="1600" b="0" kern="1200" dirty="0">
                          <a:solidFill>
                            <a:srgbClr val="00B050"/>
                          </a:solidFill>
                          <a:effectLst/>
                          <a:latin typeface="+mn-lt"/>
                          <a:ea typeface="+mn-ea"/>
                          <a:cs typeface="+mn-cs"/>
                        </a:rPr>
                        <a:t>0.87</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572</a:t>
                      </a:r>
                    </a:p>
                  </a:txBody>
                  <a:tcPr marL="68580" marR="68580" marT="0" marB="0" anchor="ctr"/>
                </a:tc>
                <a:tc>
                  <a:txBody>
                    <a:bodyPr/>
                    <a:lstStyle/>
                    <a:p>
                      <a:pPr marL="0" marR="0" algn="r">
                        <a:spcBef>
                          <a:spcPts val="0"/>
                        </a:spcBef>
                        <a:spcAft>
                          <a:spcPts val="0"/>
                        </a:spcAft>
                      </a:pPr>
                      <a:r>
                        <a:rPr lang="en-US" sz="1600" b="0" kern="1200">
                          <a:solidFill>
                            <a:schemeClr val="dk1"/>
                          </a:solidFill>
                          <a:effectLst/>
                          <a:latin typeface="+mn-lt"/>
                          <a:ea typeface="+mn-ea"/>
                          <a:cs typeface="+mn-cs"/>
                        </a:rPr>
                        <a:t>261</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153</a:t>
                      </a:r>
                    </a:p>
                  </a:txBody>
                  <a:tcPr marL="68580" marR="68580" marT="0" marB="0" anchor="ctr"/>
                </a:tc>
                <a:tc>
                  <a:txBody>
                    <a:bodyPr/>
                    <a:lstStyle/>
                    <a:p>
                      <a:pPr marL="0" marR="0" algn="r">
                        <a:spcBef>
                          <a:spcPts val="0"/>
                        </a:spcBef>
                        <a:spcAft>
                          <a:spcPts val="0"/>
                        </a:spcAft>
                      </a:pPr>
                      <a:r>
                        <a:rPr lang="en-US" sz="1600" b="0" kern="1200" dirty="0">
                          <a:solidFill>
                            <a:schemeClr val="dk1"/>
                          </a:solidFill>
                          <a:effectLst/>
                          <a:latin typeface="+mn-lt"/>
                          <a:ea typeface="+mn-ea"/>
                          <a:cs typeface="+mn-cs"/>
                        </a:rPr>
                        <a:t>3089</a:t>
                      </a:r>
                    </a:p>
                  </a:txBody>
                  <a:tcPr marL="68580" marR="68580" marT="0" marB="0" anchor="ctr"/>
                </a:tc>
                <a:tc>
                  <a:txBody>
                    <a:bodyPr/>
                    <a:lstStyle/>
                    <a:p>
                      <a:pPr marL="0" marR="0" algn="r" defTabSz="914400" rtl="0" eaLnBrk="1" latinLnBrk="0" hangingPunct="1">
                        <a:spcBef>
                          <a:spcPts val="0"/>
                        </a:spcBef>
                        <a:spcAft>
                          <a:spcPts val="0"/>
                        </a:spcAft>
                      </a:pPr>
                      <a:r>
                        <a:rPr lang="en-US" sz="1600" b="0" kern="1200" dirty="0">
                          <a:solidFill>
                            <a:srgbClr val="00B050"/>
                          </a:solidFill>
                          <a:effectLst/>
                          <a:latin typeface="+mn-lt"/>
                          <a:ea typeface="+mn-ea"/>
                          <a:cs typeface="+mn-cs"/>
                        </a:rPr>
                        <a:t>0.90</a:t>
                      </a:r>
                    </a:p>
                  </a:txBody>
                  <a:tcPr marL="68580" marR="68580" marT="0" marB="0" anchor="ctr"/>
                </a:tc>
                <a:extLst>
                  <a:ext uri="{0D108BD9-81ED-4DB2-BD59-A6C34878D82A}">
                    <a16:rowId xmlns:a16="http://schemas.microsoft.com/office/drawing/2014/main" val="2070772355"/>
                  </a:ext>
                </a:extLst>
              </a:tr>
            </a:tbl>
          </a:graphicData>
        </a:graphic>
      </p:graphicFrame>
    </p:spTree>
    <p:extLst>
      <p:ext uri="{BB962C8B-B14F-4D97-AF65-F5344CB8AC3E}">
        <p14:creationId xmlns:p14="http://schemas.microsoft.com/office/powerpoint/2010/main" val="1026883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8004-B242-5946-B29C-AC586C480286}"/>
              </a:ext>
            </a:extLst>
          </p:cNvPr>
          <p:cNvSpPr>
            <a:spLocks noGrp="1"/>
          </p:cNvSpPr>
          <p:nvPr>
            <p:ph type="title"/>
          </p:nvPr>
        </p:nvSpPr>
        <p:spPr>
          <a:xfrm>
            <a:off x="1451579" y="804520"/>
            <a:ext cx="9603275" cy="763024"/>
          </a:xfrm>
        </p:spPr>
        <p:txBody>
          <a:bodyPr/>
          <a:lstStyle/>
          <a:p>
            <a:r>
              <a:rPr lang="en-US" dirty="0"/>
              <a:t>Conclusion</a:t>
            </a:r>
          </a:p>
        </p:txBody>
      </p:sp>
      <p:graphicFrame>
        <p:nvGraphicFramePr>
          <p:cNvPr id="4" name="Content Placeholder 3">
            <a:extLst>
              <a:ext uri="{FF2B5EF4-FFF2-40B4-BE49-F238E27FC236}">
                <a16:creationId xmlns:a16="http://schemas.microsoft.com/office/drawing/2014/main" id="{2F2DDBB7-835B-5C4E-8254-88E3606226BB}"/>
              </a:ext>
            </a:extLst>
          </p:cNvPr>
          <p:cNvGraphicFramePr>
            <a:graphicFrameLocks noGrp="1"/>
          </p:cNvGraphicFramePr>
          <p:nvPr>
            <p:ph idx="1"/>
            <p:extLst>
              <p:ext uri="{D42A27DB-BD31-4B8C-83A1-F6EECF244321}">
                <p14:modId xmlns:p14="http://schemas.microsoft.com/office/powerpoint/2010/main" val="85301289"/>
              </p:ext>
            </p:extLst>
          </p:nvPr>
        </p:nvGraphicFramePr>
        <p:xfrm>
          <a:off x="310243" y="1907969"/>
          <a:ext cx="11571513" cy="4841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914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8004-B242-5946-B29C-AC586C480286}"/>
              </a:ext>
            </a:extLst>
          </p:cNvPr>
          <p:cNvSpPr>
            <a:spLocks noGrp="1"/>
          </p:cNvSpPr>
          <p:nvPr>
            <p:ph type="title"/>
          </p:nvPr>
        </p:nvSpPr>
        <p:spPr>
          <a:xfrm>
            <a:off x="1451579" y="804520"/>
            <a:ext cx="9603275" cy="763024"/>
          </a:xfrm>
        </p:spPr>
        <p:txBody>
          <a:bodyPr/>
          <a:lstStyle/>
          <a:p>
            <a:r>
              <a:rPr lang="en-US" dirty="0"/>
              <a:t>Conclusion</a:t>
            </a:r>
          </a:p>
        </p:txBody>
      </p:sp>
      <p:graphicFrame>
        <p:nvGraphicFramePr>
          <p:cNvPr id="8" name="Diagram 7">
            <a:extLst>
              <a:ext uri="{FF2B5EF4-FFF2-40B4-BE49-F238E27FC236}">
                <a16:creationId xmlns:a16="http://schemas.microsoft.com/office/drawing/2014/main" id="{F08D3AC0-87BD-3648-809A-31F59E7138D2}"/>
              </a:ext>
            </a:extLst>
          </p:cNvPr>
          <p:cNvGraphicFramePr/>
          <p:nvPr>
            <p:extLst>
              <p:ext uri="{D42A27DB-BD31-4B8C-83A1-F6EECF244321}">
                <p14:modId xmlns:p14="http://schemas.microsoft.com/office/powerpoint/2010/main" val="2017000369"/>
              </p:ext>
            </p:extLst>
          </p:nvPr>
        </p:nvGraphicFramePr>
        <p:xfrm>
          <a:off x="1466495" y="1966823"/>
          <a:ext cx="9057732" cy="3329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462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itle 2">
            <a:extLst>
              <a:ext uri="{FF2B5EF4-FFF2-40B4-BE49-F238E27FC236}">
                <a16:creationId xmlns:a16="http://schemas.microsoft.com/office/drawing/2014/main" id="{A35D2282-6792-C847-93B5-143865FF2C37}"/>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What is a word vector?</a:t>
            </a:r>
          </a:p>
        </p:txBody>
      </p:sp>
      <p:pic>
        <p:nvPicPr>
          <p:cNvPr id="8" name="Picture 7">
            <a:extLst>
              <a:ext uri="{FF2B5EF4-FFF2-40B4-BE49-F238E27FC236}">
                <a16:creationId xmlns:a16="http://schemas.microsoft.com/office/drawing/2014/main" id="{B70DB1E4-D32D-CE49-994C-1D3A19433A41}"/>
              </a:ext>
            </a:extLst>
          </p:cNvPr>
          <p:cNvPicPr>
            <a:picLocks noChangeAspect="1"/>
          </p:cNvPicPr>
          <p:nvPr/>
        </p:nvPicPr>
        <p:blipFill>
          <a:blip r:embed="rId3"/>
          <a:stretch>
            <a:fillRect/>
          </a:stretch>
        </p:blipFill>
        <p:spPr>
          <a:xfrm>
            <a:off x="6094411" y="2173857"/>
            <a:ext cx="4967007" cy="2967485"/>
          </a:xfrm>
          <a:prstGeom prst="rect">
            <a:avLst/>
          </a:prstGeom>
        </p:spPr>
      </p:pic>
      <p:sp>
        <p:nvSpPr>
          <p:cNvPr id="5" name="TextBox 4">
            <a:extLst>
              <a:ext uri="{FF2B5EF4-FFF2-40B4-BE49-F238E27FC236}">
                <a16:creationId xmlns:a16="http://schemas.microsoft.com/office/drawing/2014/main" id="{FEDC3D22-934D-854F-8A7B-FD70AA25B60E}"/>
              </a:ext>
            </a:extLst>
          </p:cNvPr>
          <p:cNvSpPr txBox="1"/>
          <p:nvPr/>
        </p:nvSpPr>
        <p:spPr>
          <a:xfrm>
            <a:off x="2085975" y="2343150"/>
            <a:ext cx="184731" cy="369332"/>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id="{DE67C981-916A-1747-A79F-07DAF55CC3C7}"/>
              </a:ext>
            </a:extLst>
          </p:cNvPr>
          <p:cNvSpPr txBox="1"/>
          <p:nvPr/>
        </p:nvSpPr>
        <p:spPr>
          <a:xfrm>
            <a:off x="1451579" y="2780436"/>
            <a:ext cx="4642831"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Distributed representations of word2vec can help encode various aspects of a word</a:t>
            </a:r>
          </a:p>
          <a:p>
            <a:pPr marL="285750" lvl="0" indent="-285750">
              <a:buFont typeface="Arial" panose="020B0604020202020204" pitchFamily="34" charset="0"/>
              <a:buChar char="•"/>
            </a:pPr>
            <a:r>
              <a:rPr lang="en-US" dirty="0"/>
              <a:t>Aspects are represented by elements of the vector and can help define a word</a:t>
            </a:r>
          </a:p>
          <a:p>
            <a:pPr marL="285750" lvl="0" indent="-285750">
              <a:buFont typeface="Arial" panose="020B0604020202020204" pitchFamily="34" charset="0"/>
              <a:buChar char="•"/>
            </a:pPr>
            <a:r>
              <a:rPr lang="en-US" dirty="0"/>
              <a:t>Aspects can represent things like royalty, gender or age in our “little language”</a:t>
            </a:r>
          </a:p>
        </p:txBody>
      </p:sp>
    </p:spTree>
    <p:extLst>
      <p:ext uri="{BB962C8B-B14F-4D97-AF65-F5344CB8AC3E}">
        <p14:creationId xmlns:p14="http://schemas.microsoft.com/office/powerpoint/2010/main" val="526847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6" name="Picture 1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2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itle 2">
            <a:extLst>
              <a:ext uri="{FF2B5EF4-FFF2-40B4-BE49-F238E27FC236}">
                <a16:creationId xmlns:a16="http://schemas.microsoft.com/office/drawing/2014/main" id="{A35D2282-6792-C847-93B5-143865FF2C37}"/>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What is a word vector?</a:t>
            </a:r>
          </a:p>
        </p:txBody>
      </p:sp>
      <p:pic>
        <p:nvPicPr>
          <p:cNvPr id="12" name="Picture 11" descr="A screenshot of a cell phone&#10;&#10;Description automatically generated">
            <a:extLst>
              <a:ext uri="{FF2B5EF4-FFF2-40B4-BE49-F238E27FC236}">
                <a16:creationId xmlns:a16="http://schemas.microsoft.com/office/drawing/2014/main" id="{74A33831-B4D9-184A-82C3-50E7A35EF9BC}"/>
              </a:ext>
            </a:extLst>
          </p:cNvPr>
          <p:cNvPicPr>
            <a:picLocks noChangeAspect="1"/>
          </p:cNvPicPr>
          <p:nvPr/>
        </p:nvPicPr>
        <p:blipFill>
          <a:blip r:embed="rId3"/>
          <a:stretch>
            <a:fillRect/>
          </a:stretch>
        </p:blipFill>
        <p:spPr>
          <a:xfrm>
            <a:off x="1451579" y="2184702"/>
            <a:ext cx="4960443" cy="3112677"/>
          </a:xfrm>
          <a:prstGeom prst="rect">
            <a:avLst/>
          </a:prstGeom>
        </p:spPr>
      </p:pic>
      <p:sp>
        <p:nvSpPr>
          <p:cNvPr id="9" name="TextBox 8">
            <a:extLst>
              <a:ext uri="{FF2B5EF4-FFF2-40B4-BE49-F238E27FC236}">
                <a16:creationId xmlns:a16="http://schemas.microsoft.com/office/drawing/2014/main" id="{1B0C88F3-02A8-1946-AD12-92818BEA1515}"/>
              </a:ext>
            </a:extLst>
          </p:cNvPr>
          <p:cNvSpPr txBox="1"/>
          <p:nvPr/>
        </p:nvSpPr>
        <p:spPr>
          <a:xfrm>
            <a:off x="6892299" y="2015734"/>
            <a:ext cx="4162555" cy="3450613"/>
          </a:xfrm>
          <a:prstGeom prst="rect">
            <a:avLst/>
          </a:prstGeom>
        </p:spPr>
        <p:txBody>
          <a:bodyPr vert="horz" lIns="91440" tIns="45720" rIns="91440" bIns="45720" rtlCol="0" anchor="t">
            <a:normAutofit fontScale="92500" lnSpcReduction="10000"/>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It has been observed that we can perform simple algebraic operations on the word vectors. </a:t>
            </a:r>
          </a:p>
          <a:p>
            <a:pPr indent="-228600" defTabSz="914400">
              <a:lnSpc>
                <a:spcPct val="120000"/>
              </a:lnSpc>
              <a:spcAft>
                <a:spcPts val="600"/>
              </a:spcAft>
              <a:buClr>
                <a:schemeClr val="accent1"/>
              </a:buClr>
              <a:buSzPct val="100000"/>
              <a:buFont typeface="Arial" panose="020B0604020202020204" pitchFamily="34" charset="0"/>
              <a:buChar char="•"/>
            </a:pPr>
            <a:r>
              <a:rPr lang="en-US" dirty="0"/>
              <a:t>We can remove the masculinity aspect from King by performing the vector operation: vector(“King”) – vector(“Man”)</a:t>
            </a:r>
          </a:p>
          <a:p>
            <a:pPr indent="-228600" defTabSz="914400">
              <a:lnSpc>
                <a:spcPct val="120000"/>
              </a:lnSpc>
              <a:spcAft>
                <a:spcPts val="600"/>
              </a:spcAft>
              <a:buClr>
                <a:schemeClr val="accent1"/>
              </a:buClr>
              <a:buSzPct val="100000"/>
              <a:buFont typeface="Arial" panose="020B0604020202020204" pitchFamily="34" charset="0"/>
              <a:buChar char="•"/>
            </a:pPr>
            <a:r>
              <a:rPr lang="en-US" dirty="0"/>
              <a:t>Following that we can add vector(“Woman”) to the result from above and obtain a vector that will be closest to the vector representation of the word Queen.</a:t>
            </a:r>
          </a:p>
        </p:txBody>
      </p:sp>
      <p:sp>
        <p:nvSpPr>
          <p:cNvPr id="5" name="TextBox 4">
            <a:extLst>
              <a:ext uri="{FF2B5EF4-FFF2-40B4-BE49-F238E27FC236}">
                <a16:creationId xmlns:a16="http://schemas.microsoft.com/office/drawing/2014/main" id="{FEDC3D22-934D-854F-8A7B-FD70AA25B60E}"/>
              </a:ext>
            </a:extLst>
          </p:cNvPr>
          <p:cNvSpPr txBox="1"/>
          <p:nvPr/>
        </p:nvSpPr>
        <p:spPr>
          <a:xfrm>
            <a:off x="2085975" y="2343150"/>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47912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2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screen">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6" name="Rectangle 35">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CABFF38-1280-5440-A72C-A819C71C1AED}"/>
              </a:ext>
            </a:extLst>
          </p:cNvPr>
          <p:cNvSpPr>
            <a:spLocks noGrp="1"/>
          </p:cNvSpPr>
          <p:nvPr>
            <p:ph type="title"/>
          </p:nvPr>
        </p:nvSpPr>
        <p:spPr>
          <a:xfrm>
            <a:off x="1752966" y="1427304"/>
            <a:ext cx="8686800" cy="3241515"/>
          </a:xfrm>
        </p:spPr>
        <p:txBody>
          <a:bodyPr vert="horz" lIns="91440" tIns="45720" rIns="91440" bIns="0" rtlCol="0" anchor="ctr">
            <a:normAutofit/>
          </a:bodyPr>
          <a:lstStyle/>
          <a:p>
            <a:r>
              <a:rPr lang="en-US" sz="5400" dirty="0"/>
              <a:t>System architecture</a:t>
            </a:r>
          </a:p>
        </p:txBody>
      </p:sp>
      <p:cxnSp>
        <p:nvCxnSpPr>
          <p:cNvPr id="38" name="Straight Connector 37">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256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D348E42-57D2-5146-BF2B-C427739081F8}"/>
              </a:ext>
            </a:extLst>
          </p:cNvPr>
          <p:cNvGraphicFramePr>
            <a:graphicFrameLocks noGrp="1"/>
          </p:cNvGraphicFramePr>
          <p:nvPr>
            <p:ph idx="4294967295"/>
            <p:extLst>
              <p:ext uri="{D42A27DB-BD31-4B8C-83A1-F6EECF244321}">
                <p14:modId xmlns:p14="http://schemas.microsoft.com/office/powerpoint/2010/main" val="1518225060"/>
              </p:ext>
            </p:extLst>
          </p:nvPr>
        </p:nvGraphicFramePr>
        <p:xfrm>
          <a:off x="262890" y="230268"/>
          <a:ext cx="11791983" cy="6181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3A51BE89-4F7B-EC46-88B5-0A2E8E08A7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671" y="1966034"/>
            <a:ext cx="1221092" cy="594265"/>
          </a:xfrm>
          <a:prstGeom prst="rect">
            <a:avLst/>
          </a:prstGeom>
        </p:spPr>
      </p:pic>
      <p:pic>
        <p:nvPicPr>
          <p:cNvPr id="15" name="Picture 14">
            <a:extLst>
              <a:ext uri="{FF2B5EF4-FFF2-40B4-BE49-F238E27FC236}">
                <a16:creationId xmlns:a16="http://schemas.microsoft.com/office/drawing/2014/main" id="{C32B6142-9063-0542-BDF4-B653F85DA730}"/>
              </a:ext>
            </a:extLst>
          </p:cNvPr>
          <p:cNvPicPr>
            <a:picLocks noChangeAspect="1"/>
          </p:cNvPicPr>
          <p:nvPr/>
        </p:nvPicPr>
        <p:blipFill>
          <a:blip r:embed="rId9"/>
          <a:stretch>
            <a:fillRect/>
          </a:stretch>
        </p:blipFill>
        <p:spPr>
          <a:xfrm>
            <a:off x="2929173" y="2527640"/>
            <a:ext cx="2324132" cy="1502939"/>
          </a:xfrm>
          <a:prstGeom prst="rect">
            <a:avLst/>
          </a:prstGeom>
        </p:spPr>
      </p:pic>
      <p:pic>
        <p:nvPicPr>
          <p:cNvPr id="16" name="Picture 15">
            <a:extLst>
              <a:ext uri="{FF2B5EF4-FFF2-40B4-BE49-F238E27FC236}">
                <a16:creationId xmlns:a16="http://schemas.microsoft.com/office/drawing/2014/main" id="{3261641E-3C63-BB4D-88F0-ACD894B3BF8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0717" y="3711039"/>
            <a:ext cx="1861854" cy="1118231"/>
          </a:xfrm>
          <a:prstGeom prst="rect">
            <a:avLst/>
          </a:prstGeom>
        </p:spPr>
      </p:pic>
      <p:pic>
        <p:nvPicPr>
          <p:cNvPr id="17" name="Picture 16">
            <a:extLst>
              <a:ext uri="{FF2B5EF4-FFF2-40B4-BE49-F238E27FC236}">
                <a16:creationId xmlns:a16="http://schemas.microsoft.com/office/drawing/2014/main" id="{ADC7C1C7-4116-1942-BE9C-36F6462D1F4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40715" y="1675553"/>
            <a:ext cx="1864377" cy="1196016"/>
          </a:xfrm>
          <a:prstGeom prst="rect">
            <a:avLst/>
          </a:prstGeom>
        </p:spPr>
      </p:pic>
      <p:pic>
        <p:nvPicPr>
          <p:cNvPr id="18" name="Picture 17">
            <a:extLst>
              <a:ext uri="{FF2B5EF4-FFF2-40B4-BE49-F238E27FC236}">
                <a16:creationId xmlns:a16="http://schemas.microsoft.com/office/drawing/2014/main" id="{F887645C-D23F-534C-944D-C25064D5982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378716" y="2830658"/>
            <a:ext cx="1592580" cy="896904"/>
          </a:xfrm>
          <a:prstGeom prst="rect">
            <a:avLst/>
          </a:prstGeom>
        </p:spPr>
      </p:pic>
      <p:pic>
        <p:nvPicPr>
          <p:cNvPr id="20" name="Picture 19">
            <a:extLst>
              <a:ext uri="{FF2B5EF4-FFF2-40B4-BE49-F238E27FC236}">
                <a16:creationId xmlns:a16="http://schemas.microsoft.com/office/drawing/2014/main" id="{5FB7E7D7-A8D0-0D47-9177-38FA503D2D1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08027" y="4142672"/>
            <a:ext cx="1010270" cy="759745"/>
          </a:xfrm>
          <a:prstGeom prst="rect">
            <a:avLst/>
          </a:prstGeom>
        </p:spPr>
      </p:pic>
      <p:cxnSp>
        <p:nvCxnSpPr>
          <p:cNvPr id="22" name="Straight Arrow Connector 21">
            <a:extLst>
              <a:ext uri="{FF2B5EF4-FFF2-40B4-BE49-F238E27FC236}">
                <a16:creationId xmlns:a16="http://schemas.microsoft.com/office/drawing/2014/main" id="{4B0373E7-C28E-3A44-B1D5-FF848D41B7C2}"/>
              </a:ext>
            </a:extLst>
          </p:cNvPr>
          <p:cNvCxnSpPr>
            <a:cxnSpLocks/>
            <a:stCxn id="13" idx="3"/>
            <a:endCxn id="15" idx="1"/>
          </p:cNvCxnSpPr>
          <p:nvPr/>
        </p:nvCxnSpPr>
        <p:spPr>
          <a:xfrm>
            <a:off x="1941763" y="2263167"/>
            <a:ext cx="987410" cy="101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8873CC-A0F7-4445-903C-0C4DB638EF7B}"/>
              </a:ext>
            </a:extLst>
          </p:cNvPr>
          <p:cNvCxnSpPr>
            <a:cxnSpLocks/>
            <a:stCxn id="20" idx="3"/>
            <a:endCxn id="15" idx="1"/>
          </p:cNvCxnSpPr>
          <p:nvPr/>
        </p:nvCxnSpPr>
        <p:spPr>
          <a:xfrm flipV="1">
            <a:off x="1818297" y="3279110"/>
            <a:ext cx="1110876" cy="124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DB5890-4281-704C-AD82-A4E665F763AE}"/>
              </a:ext>
            </a:extLst>
          </p:cNvPr>
          <p:cNvCxnSpPr>
            <a:cxnSpLocks/>
            <a:stCxn id="15" idx="3"/>
            <a:endCxn id="17" idx="1"/>
          </p:cNvCxnSpPr>
          <p:nvPr/>
        </p:nvCxnSpPr>
        <p:spPr>
          <a:xfrm flipV="1">
            <a:off x="5253305" y="2273561"/>
            <a:ext cx="987410" cy="100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BD2537A-7CEB-AD41-999D-B77C997CCD52}"/>
              </a:ext>
            </a:extLst>
          </p:cNvPr>
          <p:cNvCxnSpPr>
            <a:cxnSpLocks/>
            <a:stCxn id="15" idx="3"/>
            <a:endCxn id="16" idx="1"/>
          </p:cNvCxnSpPr>
          <p:nvPr/>
        </p:nvCxnSpPr>
        <p:spPr>
          <a:xfrm>
            <a:off x="5253305" y="3279110"/>
            <a:ext cx="977412" cy="99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268B4C-BD0F-964D-A08B-79A1572E10D4}"/>
              </a:ext>
            </a:extLst>
          </p:cNvPr>
          <p:cNvCxnSpPr>
            <a:cxnSpLocks/>
            <a:stCxn id="16" idx="3"/>
            <a:endCxn id="58" idx="1"/>
          </p:cNvCxnSpPr>
          <p:nvPr/>
        </p:nvCxnSpPr>
        <p:spPr>
          <a:xfrm>
            <a:off x="8092571" y="4270155"/>
            <a:ext cx="899251" cy="467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73922D-BF04-9F4B-B081-7FFB100CAA80}"/>
              </a:ext>
            </a:extLst>
          </p:cNvPr>
          <p:cNvCxnSpPr>
            <a:cxnSpLocks/>
            <a:stCxn id="17" idx="3"/>
            <a:endCxn id="61" idx="1"/>
          </p:cNvCxnSpPr>
          <p:nvPr/>
        </p:nvCxnSpPr>
        <p:spPr>
          <a:xfrm flipV="1">
            <a:off x="8105092" y="1850705"/>
            <a:ext cx="886730" cy="42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9A5002D8-E9A1-2F4C-894C-8FF88FE338C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72807" y="2821318"/>
            <a:ext cx="2145820" cy="1046252"/>
          </a:xfrm>
          <a:prstGeom prst="rect">
            <a:avLst/>
          </a:prstGeom>
        </p:spPr>
      </p:pic>
      <p:cxnSp>
        <p:nvCxnSpPr>
          <p:cNvPr id="53" name="Straight Arrow Connector 52">
            <a:extLst>
              <a:ext uri="{FF2B5EF4-FFF2-40B4-BE49-F238E27FC236}">
                <a16:creationId xmlns:a16="http://schemas.microsoft.com/office/drawing/2014/main" id="{8302DEB9-637E-F24D-A82B-54282B8E69A5}"/>
              </a:ext>
            </a:extLst>
          </p:cNvPr>
          <p:cNvCxnSpPr>
            <a:cxnSpLocks/>
            <a:stCxn id="17" idx="3"/>
            <a:endCxn id="58" idx="1"/>
          </p:cNvCxnSpPr>
          <p:nvPr/>
        </p:nvCxnSpPr>
        <p:spPr>
          <a:xfrm>
            <a:off x="8105092" y="2273561"/>
            <a:ext cx="886730" cy="2464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ABF1F4FF-7AB6-534F-AFFF-DEF9E371A36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91822" y="3951798"/>
            <a:ext cx="2366368" cy="1571794"/>
          </a:xfrm>
          <a:prstGeom prst="rect">
            <a:avLst/>
          </a:prstGeom>
        </p:spPr>
      </p:pic>
      <p:pic>
        <p:nvPicPr>
          <p:cNvPr id="61" name="Picture 60">
            <a:extLst>
              <a:ext uri="{FF2B5EF4-FFF2-40B4-BE49-F238E27FC236}">
                <a16:creationId xmlns:a16="http://schemas.microsoft.com/office/drawing/2014/main" id="{C2CA3560-57CD-3B43-9FDC-AD8F5073A973}"/>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991822" y="1229533"/>
            <a:ext cx="2366369" cy="1242344"/>
          </a:xfrm>
          <a:prstGeom prst="rect">
            <a:avLst/>
          </a:prstGeom>
        </p:spPr>
      </p:pic>
    </p:spTree>
    <p:extLst>
      <p:ext uri="{BB962C8B-B14F-4D97-AF65-F5344CB8AC3E}">
        <p14:creationId xmlns:p14="http://schemas.microsoft.com/office/powerpoint/2010/main" val="335753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Data overview</a:t>
            </a:r>
          </a:p>
        </p:txBody>
      </p:sp>
      <p:graphicFrame>
        <p:nvGraphicFramePr>
          <p:cNvPr id="4" name="Content Placeholder 3">
            <a:extLst>
              <a:ext uri="{FF2B5EF4-FFF2-40B4-BE49-F238E27FC236}">
                <a16:creationId xmlns:a16="http://schemas.microsoft.com/office/drawing/2014/main" id="{7F546EEE-7A04-634B-A375-3F43DFD9CE11}"/>
              </a:ext>
            </a:extLst>
          </p:cNvPr>
          <p:cNvGraphicFramePr>
            <a:graphicFrameLocks noGrp="1"/>
          </p:cNvGraphicFramePr>
          <p:nvPr>
            <p:ph idx="1"/>
            <p:extLst>
              <p:ext uri="{D42A27DB-BD31-4B8C-83A1-F6EECF244321}">
                <p14:modId xmlns:p14="http://schemas.microsoft.com/office/powerpoint/2010/main" val="3169906848"/>
              </p:ext>
            </p:extLst>
          </p:nvPr>
        </p:nvGraphicFramePr>
        <p:xfrm>
          <a:off x="400050" y="2058986"/>
          <a:ext cx="11382428" cy="3769386"/>
        </p:xfrm>
        <a:graphic>
          <a:graphicData uri="http://schemas.openxmlformats.org/drawingml/2006/table">
            <a:tbl>
              <a:tblPr firstRow="1" bandRow="1">
                <a:tableStyleId>{5C22544A-7EE6-4342-B048-85BDC9FD1C3A}</a:tableStyleId>
              </a:tblPr>
              <a:tblGrid>
                <a:gridCol w="2069531">
                  <a:extLst>
                    <a:ext uri="{9D8B030D-6E8A-4147-A177-3AD203B41FA5}">
                      <a16:colId xmlns:a16="http://schemas.microsoft.com/office/drawing/2014/main" val="3899878198"/>
                    </a:ext>
                  </a:extLst>
                </a:gridCol>
                <a:gridCol w="2069531">
                  <a:extLst>
                    <a:ext uri="{9D8B030D-6E8A-4147-A177-3AD203B41FA5}">
                      <a16:colId xmlns:a16="http://schemas.microsoft.com/office/drawing/2014/main" val="1731914662"/>
                    </a:ext>
                  </a:extLst>
                </a:gridCol>
                <a:gridCol w="1034767">
                  <a:extLst>
                    <a:ext uri="{9D8B030D-6E8A-4147-A177-3AD203B41FA5}">
                      <a16:colId xmlns:a16="http://schemas.microsoft.com/office/drawing/2014/main" val="2059424411"/>
                    </a:ext>
                  </a:extLst>
                </a:gridCol>
                <a:gridCol w="1034767">
                  <a:extLst>
                    <a:ext uri="{9D8B030D-6E8A-4147-A177-3AD203B41FA5}">
                      <a16:colId xmlns:a16="http://schemas.microsoft.com/office/drawing/2014/main" val="3483499205"/>
                    </a:ext>
                  </a:extLst>
                </a:gridCol>
                <a:gridCol w="1034767">
                  <a:extLst>
                    <a:ext uri="{9D8B030D-6E8A-4147-A177-3AD203B41FA5}">
                      <a16:colId xmlns:a16="http://schemas.microsoft.com/office/drawing/2014/main" val="2565327619"/>
                    </a:ext>
                  </a:extLst>
                </a:gridCol>
                <a:gridCol w="1034767">
                  <a:extLst>
                    <a:ext uri="{9D8B030D-6E8A-4147-A177-3AD203B41FA5}">
                      <a16:colId xmlns:a16="http://schemas.microsoft.com/office/drawing/2014/main" val="1076157012"/>
                    </a:ext>
                  </a:extLst>
                </a:gridCol>
                <a:gridCol w="1034767">
                  <a:extLst>
                    <a:ext uri="{9D8B030D-6E8A-4147-A177-3AD203B41FA5}">
                      <a16:colId xmlns:a16="http://schemas.microsoft.com/office/drawing/2014/main" val="2892526058"/>
                    </a:ext>
                  </a:extLst>
                </a:gridCol>
                <a:gridCol w="2069531">
                  <a:extLst>
                    <a:ext uri="{9D8B030D-6E8A-4147-A177-3AD203B41FA5}">
                      <a16:colId xmlns:a16="http://schemas.microsoft.com/office/drawing/2014/main" val="1961903737"/>
                    </a:ext>
                  </a:extLst>
                </a:gridCol>
              </a:tblGrid>
              <a:tr h="695973">
                <a:tc rowSpan="2">
                  <a:txBody>
                    <a:bodyPr/>
                    <a:lstStyle/>
                    <a:p>
                      <a:pPr algn="ctr"/>
                      <a:r>
                        <a:rPr lang="en-US" dirty="0"/>
                        <a:t>Data source</a:t>
                      </a:r>
                    </a:p>
                  </a:txBody>
                  <a:tcPr anchor="ctr"/>
                </a:tc>
                <a:tc rowSpan="2">
                  <a:txBody>
                    <a:bodyPr/>
                    <a:lstStyle/>
                    <a:p>
                      <a:pPr algn="ctr"/>
                      <a:r>
                        <a:rPr lang="en-US" dirty="0"/>
                        <a:t>Columns</a:t>
                      </a:r>
                    </a:p>
                  </a:txBody>
                  <a:tcPr anchor="ctr"/>
                </a:tc>
                <a:tc gridSpan="3">
                  <a:txBody>
                    <a:bodyPr/>
                    <a:lstStyle/>
                    <a:p>
                      <a:pPr algn="ctr"/>
                      <a:r>
                        <a:rPr lang="en-US" dirty="0"/>
                        <a:t>Dataset review count</a:t>
                      </a:r>
                    </a:p>
                  </a:txBody>
                  <a:tcPr anchor="ctr"/>
                </a:tc>
                <a:tc hMerge="1">
                  <a:txBody>
                    <a:bodyPr/>
                    <a:lstStyle/>
                    <a:p>
                      <a:endParaRPr lang="en-US" dirty="0"/>
                    </a:p>
                  </a:txBody>
                  <a:tcPr/>
                </a:tc>
                <a:tc hMerge="1">
                  <a:txBody>
                    <a:bodyPr/>
                    <a:lstStyle/>
                    <a:p>
                      <a:endParaRPr lang="en-US"/>
                    </a:p>
                  </a:txBody>
                  <a:tcPr/>
                </a:tc>
                <a:tc gridSpan="2">
                  <a:txBody>
                    <a:bodyPr/>
                    <a:lstStyle/>
                    <a:p>
                      <a:pPr algn="ctr"/>
                      <a:r>
                        <a:rPr lang="en-US" dirty="0"/>
                        <a:t>Max review length</a:t>
                      </a:r>
                    </a:p>
                  </a:txBody>
                  <a:tcPr anchor="ctr"/>
                </a:tc>
                <a:tc hMerge="1">
                  <a:txBody>
                    <a:bodyPr/>
                    <a:lstStyle/>
                    <a:p>
                      <a:endParaRPr lang="en-US"/>
                    </a:p>
                  </a:txBody>
                  <a:tcPr/>
                </a:tc>
                <a:tc rowSpan="2">
                  <a:txBody>
                    <a:bodyPr/>
                    <a:lstStyle/>
                    <a:p>
                      <a:pPr algn="ctr"/>
                      <a:r>
                        <a:rPr lang="en-US" dirty="0"/>
                        <a:t>Comments</a:t>
                      </a:r>
                    </a:p>
                  </a:txBody>
                  <a:tcPr anchor="ctr"/>
                </a:tc>
                <a:extLst>
                  <a:ext uri="{0D108BD9-81ED-4DB2-BD59-A6C34878D82A}">
                    <a16:rowId xmlns:a16="http://schemas.microsoft.com/office/drawing/2014/main" val="1619907417"/>
                  </a:ext>
                </a:extLst>
              </a:tr>
              <a:tr h="695973">
                <a:tc vMerge="1">
                  <a:txBody>
                    <a:bodyPr/>
                    <a:lstStyle/>
                    <a:p>
                      <a:endParaRPr lang="en-US" dirty="0"/>
                    </a:p>
                  </a:txBody>
                  <a:tcPr/>
                </a:tc>
                <a:tc vMerge="1">
                  <a:txBody>
                    <a:bodyPr/>
                    <a:lstStyle/>
                    <a:p>
                      <a:endParaRPr lang="en-US"/>
                    </a:p>
                  </a:txBody>
                  <a:tcPr/>
                </a:tc>
                <a:tc>
                  <a:txBody>
                    <a:bodyPr/>
                    <a:lstStyle/>
                    <a:p>
                      <a:pPr algn="ctr"/>
                      <a:r>
                        <a:rPr lang="en-US" dirty="0"/>
                        <a:t>Total</a:t>
                      </a:r>
                    </a:p>
                  </a:txBody>
                  <a:tcPr anchor="ctr"/>
                </a:tc>
                <a:tc>
                  <a:txBody>
                    <a:bodyPr/>
                    <a:lstStyle/>
                    <a:p>
                      <a:pPr algn="ctr"/>
                      <a:r>
                        <a:rPr lang="en-US" dirty="0"/>
                        <a:t>Positive</a:t>
                      </a:r>
                    </a:p>
                  </a:txBody>
                  <a:tcPr anchor="ctr"/>
                </a:tc>
                <a:tc>
                  <a:txBody>
                    <a:bodyPr/>
                    <a:lstStyle/>
                    <a:p>
                      <a:pPr algn="ctr"/>
                      <a:r>
                        <a:rPr lang="en-US" dirty="0"/>
                        <a:t>Negative</a:t>
                      </a:r>
                    </a:p>
                  </a:txBody>
                  <a:tcPr anchor="ctr"/>
                </a:tc>
                <a:tc>
                  <a:txBody>
                    <a:bodyPr/>
                    <a:lstStyle/>
                    <a:p>
                      <a:pPr algn="ctr"/>
                      <a:r>
                        <a:rPr lang="en-US" dirty="0"/>
                        <a:t>Positive</a:t>
                      </a:r>
                    </a:p>
                  </a:txBody>
                  <a:tcPr anchor="ctr"/>
                </a:tc>
                <a:tc>
                  <a:txBody>
                    <a:bodyPr/>
                    <a:lstStyle/>
                    <a:p>
                      <a:pPr algn="ctr"/>
                      <a:r>
                        <a:rPr lang="en-US" dirty="0"/>
                        <a:t>Negative</a:t>
                      </a:r>
                    </a:p>
                  </a:txBody>
                  <a:tcPr anchor="ctr"/>
                </a:tc>
                <a:tc vMerge="1">
                  <a:txBody>
                    <a:bodyPr/>
                    <a:lstStyle/>
                    <a:p>
                      <a:endParaRPr lang="en-US" dirty="0"/>
                    </a:p>
                  </a:txBody>
                  <a:tcPr/>
                </a:tc>
                <a:extLst>
                  <a:ext uri="{0D108BD9-81ED-4DB2-BD59-A6C34878D82A}">
                    <a16:rowId xmlns:a16="http://schemas.microsoft.com/office/drawing/2014/main" val="2699354786"/>
                  </a:ext>
                </a:extLst>
              </a:tr>
              <a:tr h="1017733">
                <a:tc>
                  <a:txBody>
                    <a:bodyPr/>
                    <a:lstStyle/>
                    <a:p>
                      <a:r>
                        <a:rPr lang="en-US" dirty="0"/>
                        <a:t>Amazon laptop reviews</a:t>
                      </a:r>
                    </a:p>
                  </a:txBody>
                  <a:tcPr anchor="ctr"/>
                </a:tc>
                <a:tc>
                  <a:txBody>
                    <a:bodyPr/>
                    <a:lstStyle/>
                    <a:p>
                      <a:pPr marL="285750" indent="-285750">
                        <a:buFont typeface="Wingdings" pitchFamily="2" charset="2"/>
                        <a:buChar char="§"/>
                      </a:pPr>
                      <a:r>
                        <a:rPr lang="en-US" dirty="0"/>
                        <a:t>Review</a:t>
                      </a:r>
                    </a:p>
                    <a:p>
                      <a:pPr marL="285750" indent="-285750">
                        <a:buFont typeface="Wingdings" pitchFamily="2" charset="2"/>
                        <a:buChar char="§"/>
                      </a:pPr>
                      <a:r>
                        <a:rPr lang="en-US" dirty="0"/>
                        <a:t>Rating</a:t>
                      </a:r>
                    </a:p>
                  </a:txBody>
                  <a:tcPr anchor="ctr"/>
                </a:tc>
                <a:tc>
                  <a:txBody>
                    <a:bodyPr/>
                    <a:lstStyle/>
                    <a:p>
                      <a:pPr algn="ctr"/>
                      <a:r>
                        <a:rPr lang="en-US" dirty="0"/>
                        <a:t>40K+</a:t>
                      </a:r>
                    </a:p>
                  </a:txBody>
                  <a:tcPr anchor="ctr"/>
                </a:tc>
                <a:tc>
                  <a:txBody>
                    <a:bodyPr/>
                    <a:lstStyle/>
                    <a:p>
                      <a:pPr algn="ctr"/>
                      <a:r>
                        <a:rPr lang="en-US" dirty="0"/>
                        <a:t>~30K</a:t>
                      </a:r>
                    </a:p>
                  </a:txBody>
                  <a:tcPr anchor="ctr"/>
                </a:tc>
                <a:tc>
                  <a:txBody>
                    <a:bodyPr/>
                    <a:lstStyle/>
                    <a:p>
                      <a:pPr algn="ctr"/>
                      <a:r>
                        <a:rPr lang="en-US" dirty="0"/>
                        <a:t>~10K</a:t>
                      </a:r>
                    </a:p>
                  </a:txBody>
                  <a:tcPr anchor="ctr"/>
                </a:tc>
                <a:tc>
                  <a:txBody>
                    <a:bodyPr/>
                    <a:lstStyle/>
                    <a:p>
                      <a:pPr algn="ctr"/>
                      <a:r>
                        <a:rPr lang="en-US" dirty="0"/>
                        <a:t>20K</a:t>
                      </a:r>
                    </a:p>
                  </a:txBody>
                  <a:tcPr anchor="ctr"/>
                </a:tc>
                <a:tc>
                  <a:txBody>
                    <a:bodyPr/>
                    <a:lstStyle/>
                    <a:p>
                      <a:pPr algn="ctr"/>
                      <a:r>
                        <a:rPr lang="en-US" dirty="0"/>
                        <a:t>3K</a:t>
                      </a:r>
                    </a:p>
                  </a:txBody>
                  <a:tcPr anchor="ctr"/>
                </a:tc>
                <a:tc>
                  <a:txBody>
                    <a:bodyPr/>
                    <a:lstStyle/>
                    <a:p>
                      <a:r>
                        <a:rPr lang="en-US" dirty="0"/>
                        <a:t>Distribution mass should be covered by 900 to 1000 characters</a:t>
                      </a:r>
                    </a:p>
                  </a:txBody>
                  <a:tcPr anchor="ctr"/>
                </a:tc>
                <a:extLst>
                  <a:ext uri="{0D108BD9-81ED-4DB2-BD59-A6C34878D82A}">
                    <a16:rowId xmlns:a16="http://schemas.microsoft.com/office/drawing/2014/main" val="4049065420"/>
                  </a:ext>
                </a:extLst>
              </a:tr>
              <a:tr h="1017733">
                <a:tc>
                  <a:txBody>
                    <a:bodyPr/>
                    <a:lstStyle/>
                    <a:p>
                      <a:r>
                        <a:rPr lang="en-US" dirty="0"/>
                        <a:t>IMDb movie reviews</a:t>
                      </a:r>
                    </a:p>
                  </a:txBody>
                  <a:tcPr anchor="ctr"/>
                </a:tc>
                <a:tc>
                  <a:txBody>
                    <a:bodyPr/>
                    <a:lstStyle/>
                    <a:p>
                      <a:pPr marL="285750" indent="-285750">
                        <a:buFont typeface="Wingdings" pitchFamily="2" charset="2"/>
                        <a:buChar char="§"/>
                      </a:pPr>
                      <a:r>
                        <a:rPr lang="en-US" dirty="0"/>
                        <a:t>Review</a:t>
                      </a:r>
                    </a:p>
                    <a:p>
                      <a:pPr marL="285750" indent="-285750">
                        <a:buFont typeface="Wingdings" pitchFamily="2" charset="2"/>
                        <a:buChar char="§"/>
                      </a:pPr>
                      <a:r>
                        <a:rPr lang="en-US" dirty="0"/>
                        <a:t>Rating</a:t>
                      </a:r>
                    </a:p>
                    <a:p>
                      <a:endParaRPr lang="en-US" dirty="0"/>
                    </a:p>
                  </a:txBody>
                  <a:tcPr anchor="ctr"/>
                </a:tc>
                <a:tc>
                  <a:txBody>
                    <a:bodyPr/>
                    <a:lstStyle/>
                    <a:p>
                      <a:pPr algn="ctr"/>
                      <a:r>
                        <a:rPr lang="en-US" dirty="0"/>
                        <a:t>50K</a:t>
                      </a:r>
                    </a:p>
                  </a:txBody>
                  <a:tcPr anchor="ctr"/>
                </a:tc>
                <a:tc>
                  <a:txBody>
                    <a:bodyPr/>
                    <a:lstStyle/>
                    <a:p>
                      <a:pPr algn="ctr"/>
                      <a:r>
                        <a:rPr lang="en-US" dirty="0"/>
                        <a:t>25K</a:t>
                      </a:r>
                    </a:p>
                  </a:txBody>
                  <a:tcPr anchor="ctr"/>
                </a:tc>
                <a:tc>
                  <a:txBody>
                    <a:bodyPr/>
                    <a:lstStyle/>
                    <a:p>
                      <a:pPr algn="ctr"/>
                      <a:r>
                        <a:rPr lang="en-US" dirty="0"/>
                        <a:t>25K</a:t>
                      </a:r>
                    </a:p>
                  </a:txBody>
                  <a:tcPr anchor="ctr"/>
                </a:tc>
                <a:tc>
                  <a:txBody>
                    <a:bodyPr/>
                    <a:lstStyle/>
                    <a:p>
                      <a:pPr algn="ctr"/>
                      <a:r>
                        <a:rPr lang="en-US" dirty="0"/>
                        <a:t>14K</a:t>
                      </a:r>
                    </a:p>
                  </a:txBody>
                  <a:tcPr anchor="ctr"/>
                </a:tc>
                <a:tc>
                  <a:txBody>
                    <a:bodyPr/>
                    <a:lstStyle/>
                    <a:p>
                      <a:pPr algn="ctr"/>
                      <a:r>
                        <a:rPr lang="en-US" dirty="0"/>
                        <a:t>5K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mass should be covered by 1400 to 1500 characters</a:t>
                      </a:r>
                    </a:p>
                  </a:txBody>
                  <a:tcPr anchor="ctr"/>
                </a:tc>
                <a:extLst>
                  <a:ext uri="{0D108BD9-81ED-4DB2-BD59-A6C34878D82A}">
                    <a16:rowId xmlns:a16="http://schemas.microsoft.com/office/drawing/2014/main" val="2145386312"/>
                  </a:ext>
                </a:extLst>
              </a:tr>
            </a:tbl>
          </a:graphicData>
        </a:graphic>
      </p:graphicFrame>
    </p:spTree>
    <p:extLst>
      <p:ext uri="{BB962C8B-B14F-4D97-AF65-F5344CB8AC3E}">
        <p14:creationId xmlns:p14="http://schemas.microsoft.com/office/powerpoint/2010/main" val="233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2511-66BD-884B-B4A0-B2D0D9452EC9}"/>
              </a:ext>
            </a:extLst>
          </p:cNvPr>
          <p:cNvSpPr>
            <a:spLocks noGrp="1"/>
          </p:cNvSpPr>
          <p:nvPr>
            <p:ph type="title"/>
          </p:nvPr>
        </p:nvSpPr>
        <p:spPr/>
        <p:txBody>
          <a:bodyPr/>
          <a:lstStyle/>
          <a:p>
            <a:r>
              <a:rPr lang="en-US" dirty="0"/>
              <a:t>Data exploration: Review Length, Laptop reviews</a:t>
            </a:r>
          </a:p>
        </p:txBody>
      </p:sp>
      <p:sp>
        <p:nvSpPr>
          <p:cNvPr id="8" name="TextBox 7">
            <a:extLst>
              <a:ext uri="{FF2B5EF4-FFF2-40B4-BE49-F238E27FC236}">
                <a16:creationId xmlns:a16="http://schemas.microsoft.com/office/drawing/2014/main" id="{C55B9A4A-D0D9-1045-A883-BB09AD57EB88}"/>
              </a:ext>
            </a:extLst>
          </p:cNvPr>
          <p:cNvSpPr txBox="1"/>
          <p:nvPr/>
        </p:nvSpPr>
        <p:spPr>
          <a:xfrm>
            <a:off x="4776295" y="6300788"/>
            <a:ext cx="2953841" cy="369332"/>
          </a:xfrm>
          <a:prstGeom prst="rect">
            <a:avLst/>
          </a:prstGeom>
          <a:noFill/>
        </p:spPr>
        <p:txBody>
          <a:bodyPr wrap="square" rtlCol="0">
            <a:spAutoFit/>
          </a:bodyPr>
          <a:lstStyle/>
          <a:p>
            <a:r>
              <a:rPr lang="en-US" dirty="0">
                <a:solidFill>
                  <a:schemeClr val="bg1"/>
                </a:solidFill>
              </a:rPr>
              <a:t>Laptop dataset review lengths</a:t>
            </a:r>
          </a:p>
        </p:txBody>
      </p:sp>
      <p:pic>
        <p:nvPicPr>
          <p:cNvPr id="19" name="Content Placeholder 18" descr="A screenshot of a cell phone&#10;&#10;Description automatically generated">
            <a:extLst>
              <a:ext uri="{FF2B5EF4-FFF2-40B4-BE49-F238E27FC236}">
                <a16:creationId xmlns:a16="http://schemas.microsoft.com/office/drawing/2014/main" id="{9FD159DA-B0FB-0C43-A63C-DA5AA2807BC4}"/>
              </a:ext>
            </a:extLst>
          </p:cNvPr>
          <p:cNvPicPr>
            <a:picLocks noGrp="1" noChangeAspect="1"/>
          </p:cNvPicPr>
          <p:nvPr>
            <p:ph idx="1"/>
          </p:nvPr>
        </p:nvPicPr>
        <p:blipFill>
          <a:blip r:embed="rId3"/>
          <a:stretch>
            <a:fillRect/>
          </a:stretch>
        </p:blipFill>
        <p:spPr>
          <a:xfrm>
            <a:off x="1862719" y="1853754"/>
            <a:ext cx="8780992" cy="4303679"/>
          </a:xfrm>
        </p:spPr>
      </p:pic>
    </p:spTree>
    <p:extLst>
      <p:ext uri="{BB962C8B-B14F-4D97-AF65-F5344CB8AC3E}">
        <p14:creationId xmlns:p14="http://schemas.microsoft.com/office/powerpoint/2010/main" val="63512262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4391</Words>
  <Application>Microsoft Macintosh PowerPoint</Application>
  <PresentationFormat>Widescreen</PresentationFormat>
  <Paragraphs>750</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Gill Sans MT</vt:lpstr>
      <vt:lpstr>Helvetica Neue Thin</vt:lpstr>
      <vt:lpstr>Times New Roman</vt:lpstr>
      <vt:lpstr>Wingdings</vt:lpstr>
      <vt:lpstr>Gallery</vt:lpstr>
      <vt:lpstr>Comparing Word2vec, Doc2Vec model driven Sentiment Analysis   using SVM, LR vs Keras CNN and Bidirectional LSTM  with and without pre-trained Word and Document Embeddings</vt:lpstr>
      <vt:lpstr>Introduction  Sentiment Analysis</vt:lpstr>
      <vt:lpstr>What is a word vector?</vt:lpstr>
      <vt:lpstr>What is a word vector?</vt:lpstr>
      <vt:lpstr>What is a word vector?</vt:lpstr>
      <vt:lpstr>System architecture</vt:lpstr>
      <vt:lpstr>PowerPoint Presentation</vt:lpstr>
      <vt:lpstr>Data overview</vt:lpstr>
      <vt:lpstr>Data exploration: Review Length, Laptop reviews</vt:lpstr>
      <vt:lpstr>Data exploration: Review Length, Movie reviews</vt:lpstr>
      <vt:lpstr>Data exploration: Review Length</vt:lpstr>
      <vt:lpstr>Data exploration: Review Count</vt:lpstr>
      <vt:lpstr>Text pre-processing</vt:lpstr>
      <vt:lpstr>Exploring dataset</vt:lpstr>
      <vt:lpstr>Word2Vec: Continuous Bag-Of-Words</vt:lpstr>
      <vt:lpstr>Word2Vec CBOW model evaluation</vt:lpstr>
      <vt:lpstr>Word2Vec CBOW model evaluation</vt:lpstr>
      <vt:lpstr>Word2Vec CBOW model evaluation</vt:lpstr>
      <vt:lpstr>Positive and Negative review WORD clouds</vt:lpstr>
      <vt:lpstr>Sentiment Analysis</vt:lpstr>
      <vt:lpstr>Keras Convolutional Neural Network</vt:lpstr>
      <vt:lpstr>Bidirectional Long short Term Memory</vt:lpstr>
      <vt:lpstr>Doc2Vec: Distributed Bag-Of-Words</vt:lpstr>
      <vt:lpstr>Doc2Vec: Distributed Memory</vt:lpstr>
      <vt:lpstr>Doc2Vec: DBOW + DMC and DBOW + DMM</vt:lpstr>
      <vt:lpstr>Results:  Word2Vec</vt:lpstr>
      <vt:lpstr>Results: Doc2Vec Simple models</vt:lpstr>
      <vt:lpstr>Results: Doc2Vec Model combos</vt:lpstr>
      <vt:lpstr>Confusion Matrix: Word2Vec</vt:lpstr>
      <vt:lpstr>Confusion Matrix: DOC2Vec Simple Models</vt:lpstr>
      <vt:lpstr>Confusion Matrix: doc2Vec Model Combos</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Word2vec, Doc2Vec model driven Sentiment Analysis   using SVM, LR vs Keras CNN and Bidirectional LSTM  with and without pre-trained Word and Document Embeddings</dc:title>
  <dc:creator>Sofia Dutta</dc:creator>
  <cp:lastModifiedBy>Sofia Dutta</cp:lastModifiedBy>
  <cp:revision>27</cp:revision>
  <dcterms:created xsi:type="dcterms:W3CDTF">2019-05-08T19:42:35Z</dcterms:created>
  <dcterms:modified xsi:type="dcterms:W3CDTF">2019-05-09T20:04:36Z</dcterms:modified>
</cp:coreProperties>
</file>